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2.xml" ContentType="application/vnd.openxmlformats-officedocument.presentationml.notesSlide+xml"/>
  <Override PartName="/ppt/tags/tag32.xml" ContentType="application/vnd.openxmlformats-officedocument.presentationml.tags+xml"/>
  <Override PartName="/ppt/notesSlides/notesSlide23.xml" ContentType="application/vnd.openxmlformats-officedocument.presentationml.notesSlide+xml"/>
  <Override PartName="/ppt/tags/tag33.xml" ContentType="application/vnd.openxmlformats-officedocument.presentationml.tags+xml"/>
  <Override PartName="/ppt/notesSlides/notesSlide24.xml" ContentType="application/vnd.openxmlformats-officedocument.presentationml.notesSlide+xml"/>
  <Override PartName="/ppt/tags/tag34.xml" ContentType="application/vnd.openxmlformats-officedocument.presentationml.tags+xml"/>
  <Override PartName="/ppt/notesSlides/notesSlide25.xml" ContentType="application/vnd.openxmlformats-officedocument.presentationml.notesSlide+xml"/>
  <Override PartName="/ppt/tags/tag35.xml" ContentType="application/vnd.openxmlformats-officedocument.presentationml.tags+xml"/>
  <Override PartName="/ppt/notesSlides/notesSlide26.xml" ContentType="application/vnd.openxmlformats-officedocument.presentationml.notesSlide+xml"/>
  <Override PartName="/ppt/tags/tag36.xml" ContentType="application/vnd.openxmlformats-officedocument.presentationml.tags+xml"/>
  <Override PartName="/ppt/notesSlides/notesSlide27.xml" ContentType="application/vnd.openxmlformats-officedocument.presentationml.notesSlide+xml"/>
  <Override PartName="/ppt/tags/tag37.xml" ContentType="application/vnd.openxmlformats-officedocument.presentationml.tags+xml"/>
  <Override PartName="/ppt/notesSlides/notesSlide28.xml" ContentType="application/vnd.openxmlformats-officedocument.presentationml.notesSlide+xml"/>
  <Override PartName="/ppt/tags/tag38.xml" ContentType="application/vnd.openxmlformats-officedocument.presentationml.tags+xml"/>
  <Override PartName="/ppt/notesSlides/notesSlide29.xml" ContentType="application/vnd.openxmlformats-officedocument.presentationml.notesSlide+xml"/>
  <Override PartName="/ppt/tags/tag39.xml" ContentType="application/vnd.openxmlformats-officedocument.presentationml.tags+xml"/>
  <Override PartName="/ppt/notesSlides/notesSlide30.xml" ContentType="application/vnd.openxmlformats-officedocument.presentationml.notesSlide+xml"/>
  <Override PartName="/ppt/tags/tag40.xml" ContentType="application/vnd.openxmlformats-officedocument.presentationml.tags+xml"/>
  <Override PartName="/ppt/notesSlides/notesSlide31.xml" ContentType="application/vnd.openxmlformats-officedocument.presentationml.notesSlide+xml"/>
  <Override PartName="/ppt/tags/tag41.xml" ContentType="application/vnd.openxmlformats-officedocument.presentationml.tags+xml"/>
  <Override PartName="/ppt/notesSlides/notesSlide32.xml" ContentType="application/vnd.openxmlformats-officedocument.presentationml.notesSlide+xml"/>
  <Override PartName="/ppt/tags/tag42.xml" ContentType="application/vnd.openxmlformats-officedocument.presentationml.tags+xml"/>
  <Override PartName="/ppt/notesSlides/notesSlide33.xml" ContentType="application/vnd.openxmlformats-officedocument.presentationml.notesSlide+xml"/>
  <Override PartName="/ppt/tags/tag43.xml" ContentType="application/vnd.openxmlformats-officedocument.presentationml.tags+xml"/>
  <Override PartName="/ppt/notesSlides/notesSlide34.xml" ContentType="application/vnd.openxmlformats-officedocument.presentationml.notesSlide+xml"/>
  <Override PartName="/ppt/tags/tag44.xml" ContentType="application/vnd.openxmlformats-officedocument.presentationml.tags+xml"/>
  <Override PartName="/ppt/notesSlides/notesSlide35.xml" ContentType="application/vnd.openxmlformats-officedocument.presentationml.notesSlide+xml"/>
  <Override PartName="/ppt/tags/tag45.xml" ContentType="application/vnd.openxmlformats-officedocument.presentationml.tags+xml"/>
  <Override PartName="/ppt/notesSlides/notesSlide36.xml" ContentType="application/vnd.openxmlformats-officedocument.presentationml.notesSlide+xml"/>
  <Override PartName="/ppt/tags/tag46.xml" ContentType="application/vnd.openxmlformats-officedocument.presentationml.tags+xml"/>
  <Override PartName="/ppt/notesSlides/notesSlide37.xml" ContentType="application/vnd.openxmlformats-officedocument.presentationml.notesSlide+xml"/>
  <Override PartName="/ppt/tags/tag47.xml" ContentType="application/vnd.openxmlformats-officedocument.presentationml.tags+xml"/>
  <Override PartName="/ppt/notesSlides/notesSlide38.xml" ContentType="application/vnd.openxmlformats-officedocument.presentationml.notesSlide+xml"/>
  <Override PartName="/ppt/tags/tag48.xml" ContentType="application/vnd.openxmlformats-officedocument.presentationml.tags+xml"/>
  <Override PartName="/ppt/notesSlides/notesSlide39.xml" ContentType="application/vnd.openxmlformats-officedocument.presentationml.notesSlide+xml"/>
  <Override PartName="/ppt/tags/tag49.xml" ContentType="application/vnd.openxmlformats-officedocument.presentationml.tags+xml"/>
  <Override PartName="/ppt/notesSlides/notesSlide40.xml" ContentType="application/vnd.openxmlformats-officedocument.presentationml.notesSlide+xml"/>
  <Override PartName="/ppt/tags/tag50.xml" ContentType="application/vnd.openxmlformats-officedocument.presentationml.tags+xml"/>
  <Override PartName="/ppt/notesSlides/notesSlide41.xml" ContentType="application/vnd.openxmlformats-officedocument.presentationml.notesSlide+xml"/>
  <Override PartName="/ppt/tags/tag51.xml" ContentType="application/vnd.openxmlformats-officedocument.presentationml.tags+xml"/>
  <Override PartName="/ppt/notesSlides/notesSlide42.xml" ContentType="application/vnd.openxmlformats-officedocument.presentationml.notesSlide+xml"/>
  <Override PartName="/ppt/tags/tag52.xml" ContentType="application/vnd.openxmlformats-officedocument.presentationml.tags+xml"/>
  <Override PartName="/ppt/notesSlides/notesSlide43.xml" ContentType="application/vnd.openxmlformats-officedocument.presentationml.notesSlide+xml"/>
  <Override PartName="/ppt/tags/tag53.xml" ContentType="application/vnd.openxmlformats-officedocument.presentationml.tags+xml"/>
  <Override PartName="/ppt/notesSlides/notesSlide44.xml" ContentType="application/vnd.openxmlformats-officedocument.presentationml.notesSlide+xml"/>
  <Override PartName="/ppt/tags/tag54.xml" ContentType="application/vnd.openxmlformats-officedocument.presentationml.tags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50" r:id="rId1"/>
  </p:sldMasterIdLst>
  <p:notesMasterIdLst>
    <p:notesMasterId r:id="rId48"/>
  </p:notesMasterIdLst>
  <p:handoutMasterIdLst>
    <p:handoutMasterId r:id="rId49"/>
  </p:handoutMasterIdLst>
  <p:sldIdLst>
    <p:sldId id="540" r:id="rId2"/>
    <p:sldId id="538" r:id="rId3"/>
    <p:sldId id="583" r:id="rId4"/>
    <p:sldId id="623" r:id="rId5"/>
    <p:sldId id="627" r:id="rId6"/>
    <p:sldId id="636" r:id="rId7"/>
    <p:sldId id="586" r:id="rId8"/>
    <p:sldId id="670" r:id="rId9"/>
    <p:sldId id="600" r:id="rId10"/>
    <p:sldId id="588" r:id="rId11"/>
    <p:sldId id="631" r:id="rId12"/>
    <p:sldId id="637" r:id="rId13"/>
    <p:sldId id="638" r:id="rId14"/>
    <p:sldId id="671" r:id="rId15"/>
    <p:sldId id="592" r:id="rId16"/>
    <p:sldId id="634" r:id="rId17"/>
    <p:sldId id="593" r:id="rId18"/>
    <p:sldId id="594" r:id="rId19"/>
    <p:sldId id="633" r:id="rId20"/>
    <p:sldId id="604" r:id="rId21"/>
    <p:sldId id="660" r:id="rId22"/>
    <p:sldId id="684" r:id="rId23"/>
    <p:sldId id="605" r:id="rId24"/>
    <p:sldId id="648" r:id="rId25"/>
    <p:sldId id="649" r:id="rId26"/>
    <p:sldId id="598" r:id="rId27"/>
    <p:sldId id="606" r:id="rId28"/>
    <p:sldId id="603" r:id="rId29"/>
    <p:sldId id="661" r:id="rId30"/>
    <p:sldId id="615" r:id="rId31"/>
    <p:sldId id="635" r:id="rId32"/>
    <p:sldId id="674" r:id="rId33"/>
    <p:sldId id="675" r:id="rId34"/>
    <p:sldId id="676" r:id="rId35"/>
    <p:sldId id="677" r:id="rId36"/>
    <p:sldId id="679" r:id="rId37"/>
    <p:sldId id="680" r:id="rId38"/>
    <p:sldId id="682" r:id="rId39"/>
    <p:sldId id="644" r:id="rId40"/>
    <p:sldId id="645" r:id="rId41"/>
    <p:sldId id="624" r:id="rId42"/>
    <p:sldId id="617" r:id="rId43"/>
    <p:sldId id="582" r:id="rId44"/>
    <p:sldId id="620" r:id="rId45"/>
    <p:sldId id="683" r:id="rId46"/>
    <p:sldId id="621" r:id="rId47"/>
  </p:sldIdLst>
  <p:sldSz cx="9144000" cy="6858000" type="screen4x3"/>
  <p:notesSz cx="7315200" cy="9601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3D7D"/>
    <a:srgbClr val="000000"/>
    <a:srgbClr val="000002"/>
    <a:srgbClr val="002060"/>
    <a:srgbClr val="00516F"/>
    <a:srgbClr val="C1E0FF"/>
    <a:srgbClr val="0056AC"/>
    <a:srgbClr val="B5ECF9"/>
    <a:srgbClr val="007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103D9-8EA2-BA49-B877-8E2874AF9F20}" v="250" dt="2023-01-25T16:23:19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18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1488" y="176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13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55D103D9-8EA2-BA49-B877-8E2874AF9F20}"/>
    <pc:docChg chg="custSel modSld">
      <pc:chgData name="Kyle Clark" userId="8386f11d-aac6-4cfc-9b3b-2b64aed7b16f" providerId="ADAL" clId="{55D103D9-8EA2-BA49-B877-8E2874AF9F20}" dt="2023-01-25T16:23:19.735" v="250" actId="20577"/>
      <pc:docMkLst>
        <pc:docMk/>
      </pc:docMkLst>
      <pc:sldChg chg="modSp">
        <pc:chgData name="Kyle Clark" userId="8386f11d-aac6-4cfc-9b3b-2b64aed7b16f" providerId="ADAL" clId="{55D103D9-8EA2-BA49-B877-8E2874AF9F20}" dt="2023-01-25T15:57:17.553" v="9" actId="20577"/>
        <pc:sldMkLst>
          <pc:docMk/>
          <pc:sldMk cId="0" sldId="538"/>
        </pc:sldMkLst>
        <pc:spChg chg="mod">
          <ac:chgData name="Kyle Clark" userId="8386f11d-aac6-4cfc-9b3b-2b64aed7b16f" providerId="ADAL" clId="{55D103D9-8EA2-BA49-B877-8E2874AF9F20}" dt="2023-01-25T15:57:17.553" v="9" actId="20577"/>
          <ac:spMkLst>
            <pc:docMk/>
            <pc:sldMk cId="0" sldId="538"/>
            <ac:spMk id="5" creationId="{00000000-0000-0000-0000-000000000000}"/>
          </ac:spMkLst>
        </pc:spChg>
      </pc:sldChg>
      <pc:sldChg chg="addSp delSp modSp mod">
        <pc:chgData name="Kyle Clark" userId="8386f11d-aac6-4cfc-9b3b-2b64aed7b16f" providerId="ADAL" clId="{55D103D9-8EA2-BA49-B877-8E2874AF9F20}" dt="2023-01-25T16:09:43.976" v="235"/>
        <pc:sldMkLst>
          <pc:docMk/>
          <pc:sldMk cId="0" sldId="634"/>
        </pc:sldMkLst>
        <pc:picChg chg="del mod">
          <ac:chgData name="Kyle Clark" userId="8386f11d-aac6-4cfc-9b3b-2b64aed7b16f" providerId="ADAL" clId="{55D103D9-8EA2-BA49-B877-8E2874AF9F20}" dt="2023-01-25T16:07:29.534" v="11" actId="478"/>
          <ac:picMkLst>
            <pc:docMk/>
            <pc:sldMk cId="0" sldId="634"/>
            <ac:picMk id="4" creationId="{B13B75BC-0B58-4F9A-A5E9-58640B363E83}"/>
          </ac:picMkLst>
        </pc:picChg>
        <pc:picChg chg="add mod">
          <ac:chgData name="Kyle Clark" userId="8386f11d-aac6-4cfc-9b3b-2b64aed7b16f" providerId="ADAL" clId="{55D103D9-8EA2-BA49-B877-8E2874AF9F20}" dt="2023-01-25T16:09:43.976" v="235"/>
          <ac:picMkLst>
            <pc:docMk/>
            <pc:sldMk cId="0" sldId="634"/>
            <ac:picMk id="2050" creationId="{6218DA5A-6514-B74A-844C-3748B641747D}"/>
          </ac:picMkLst>
        </pc:picChg>
      </pc:sldChg>
      <pc:sldChg chg="modSp mod modAnim">
        <pc:chgData name="Kyle Clark" userId="8386f11d-aac6-4cfc-9b3b-2b64aed7b16f" providerId="ADAL" clId="{55D103D9-8EA2-BA49-B877-8E2874AF9F20}" dt="2023-01-25T16:23:19.735" v="250" actId="20577"/>
        <pc:sldMkLst>
          <pc:docMk/>
          <pc:sldMk cId="3535073476" sldId="676"/>
        </pc:sldMkLst>
        <pc:spChg chg="mod">
          <ac:chgData name="Kyle Clark" userId="8386f11d-aac6-4cfc-9b3b-2b64aed7b16f" providerId="ADAL" clId="{55D103D9-8EA2-BA49-B877-8E2874AF9F20}" dt="2023-01-25T16:23:19.735" v="250" actId="20577"/>
          <ac:spMkLst>
            <pc:docMk/>
            <pc:sldMk cId="3535073476" sldId="676"/>
            <ac:spMk id="6" creationId="{00000000-0000-0000-0000-000000000000}"/>
          </ac:spMkLst>
        </pc:spChg>
        <pc:picChg chg="mod">
          <ac:chgData name="Kyle Clark" userId="8386f11d-aac6-4cfc-9b3b-2b64aed7b16f" providerId="ADAL" clId="{55D103D9-8EA2-BA49-B877-8E2874AF9F20}" dt="2023-01-25T16:21:59.189" v="242" actId="1076"/>
          <ac:picMkLst>
            <pc:docMk/>
            <pc:sldMk cId="3535073476" sldId="676"/>
            <ac:picMk id="7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t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14" tIns="47958" rIns="95914" bIns="47958" numCol="1" anchor="b" anchorCtr="0" compatLnSpc="1">
            <a:prstTxWarp prst="textNoShape">
              <a:avLst/>
            </a:prstTxWarp>
          </a:bodyPr>
          <a:lstStyle>
            <a:lvl1pPr algn="r" defTabSz="959746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CBC982F-AA4E-4E17-9BE3-FCD2E928B6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900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en-US" dirty="0"/>
              <a:t>Drug Recognition Expert 7-Day School</a:t>
            </a:r>
          </a:p>
          <a:p>
            <a:pPr algn="ctr">
              <a:defRPr/>
            </a:pPr>
            <a:r>
              <a:rPr lang="en-US" dirty="0"/>
              <a:t>Introduction and Overview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33" tIns="48317" rIns="96633" bIns="48317" numCol="1" anchor="t" anchorCtr="0" compatLnSpc="1">
            <a:prstTxWarp prst="textNoShape">
              <a:avLst/>
            </a:prstTxWarp>
          </a:bodyPr>
          <a:lstStyle>
            <a:lvl1pPr algn="r" defTabSz="966432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1</a:t>
            </a:r>
          </a:p>
          <a:p>
            <a:pPr>
              <a:defRPr/>
            </a:pPr>
            <a:r>
              <a:rPr lang="en-US" dirty="0"/>
              <a:t>Page </a:t>
            </a:r>
            <a:fld id="{5A44A6A0-AF83-4D8A-9E0F-871DE4311F47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40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0" y="9160489"/>
            <a:ext cx="1755648" cy="377752"/>
          </a:xfrm>
          <a:prstGeom prst="rect">
            <a:avLst/>
          </a:prstGeom>
        </p:spPr>
        <p:txBody>
          <a:bodyPr vert="horz" lIns="95747" tIns="47873" rIns="95747" bIns="47873" rtlCol="0" anchor="t"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Revised:</a:t>
            </a:r>
          </a:p>
          <a:p>
            <a:pPr algn="l"/>
            <a:r>
              <a:rPr lang="en-US" dirty="0"/>
              <a:t>02/2018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6116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52638" y="407988"/>
            <a:ext cx="3290887" cy="2468562"/>
          </a:xfrm>
          <a:prstGeom prst="rect">
            <a:avLst/>
          </a:prstGeom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582613" y="4560888"/>
            <a:ext cx="6184900" cy="4319587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altLang="en-US" b="1" i="1" dirty="0"/>
          </a:p>
          <a:p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81013"/>
            <a:ext cx="3292475" cy="2470150"/>
          </a:xfrm>
          <a:prstGeom prst="rect">
            <a:avLst/>
          </a:prstGeom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5"/>
            <a:ext cx="6457950" cy="5928226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10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1363" y="492125"/>
            <a:ext cx="3292475" cy="24685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40242"/>
            <a:ext cx="6457950" cy="5740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11</a:t>
            </a:fld>
            <a:r>
              <a:rPr lang="en-US"/>
              <a:t> of 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52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1363" y="492125"/>
            <a:ext cx="3292475" cy="2468563"/>
          </a:xfrm>
          <a:prstGeom prst="rect">
            <a:avLst/>
          </a:prstGeo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152274"/>
            <a:ext cx="6457950" cy="5728201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12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1363" y="479425"/>
            <a:ext cx="3292475" cy="2470150"/>
          </a:xfrm>
          <a:prstGeom prst="rect">
            <a:avLst/>
          </a:prstGeo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116180"/>
            <a:ext cx="6457950" cy="5764296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13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198438"/>
            <a:ext cx="3425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14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90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57282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b="1" i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15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1363" y="504825"/>
            <a:ext cx="3292475" cy="2468563"/>
          </a:xfrm>
          <a:prstGeom prst="rect">
            <a:avLst/>
          </a:prstGeom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40242"/>
            <a:ext cx="6457950" cy="5740233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b="1" i="1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16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600821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17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6355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28211"/>
            <a:ext cx="6457950" cy="611897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endParaRPr lang="en-US" dirty="0"/>
          </a:p>
          <a:p>
            <a:pPr lvl="0"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endParaRPr lang="en-US" dirty="0"/>
          </a:p>
          <a:p>
            <a:pPr lvl="0"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endParaRPr lang="en-US" dirty="0"/>
          </a:p>
          <a:p>
            <a:pPr lvl="0"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lvl="0">
              <a:spcBef>
                <a:spcPts val="0"/>
              </a:spcBef>
            </a:pPr>
            <a:endParaRPr lang="en-US" dirty="0"/>
          </a:p>
          <a:p>
            <a:pPr lvl="0"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  <a:p>
            <a:pPr lvl="0">
              <a:spcBef>
                <a:spcPts val="0"/>
              </a:spcBef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174431" y="5278132"/>
            <a:ext cx="2833566" cy="1237605"/>
            <a:chOff x="2174431" y="5278132"/>
            <a:chExt cx="2833566" cy="1237605"/>
          </a:xfrm>
        </p:grpSpPr>
        <p:grpSp>
          <p:nvGrpSpPr>
            <p:cNvPr id="10" name="Group 9"/>
            <p:cNvGrpSpPr/>
            <p:nvPr/>
          </p:nvGrpSpPr>
          <p:grpSpPr>
            <a:xfrm>
              <a:off x="2718311" y="5278132"/>
              <a:ext cx="1878575" cy="866218"/>
              <a:chOff x="2203681" y="6042563"/>
              <a:chExt cx="1878575" cy="866218"/>
            </a:xfrm>
          </p:grpSpPr>
          <p:sp>
            <p:nvSpPr>
              <p:cNvPr id="63492" name="TextBox 5"/>
              <p:cNvSpPr txBox="1">
                <a:spLocks noChangeArrowheads="1"/>
              </p:cNvSpPr>
              <p:nvPr/>
            </p:nvSpPr>
            <p:spPr bwMode="auto">
              <a:xfrm>
                <a:off x="2524918" y="6042563"/>
                <a:ext cx="1557338" cy="831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en-US" b="1" dirty="0">
                    <a:latin typeface="+mn-lt"/>
                  </a:rPr>
                  <a:t>AUTONOMIC</a:t>
                </a:r>
              </a:p>
              <a:p>
                <a:endParaRPr lang="en-US" altLang="en-US" dirty="0">
                  <a:latin typeface="+mn-lt"/>
                </a:endParaRPr>
              </a:p>
              <a:p>
                <a:endParaRPr lang="en-US" altLang="en-US" dirty="0">
                  <a:latin typeface="+mn-lt"/>
                </a:endParaRPr>
              </a:p>
              <a:p>
                <a:endParaRPr lang="en-US" altLang="en-US" dirty="0">
                  <a:latin typeface="+mn-lt"/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2203681" y="6309819"/>
                <a:ext cx="559758" cy="598962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3330214" y="6309819"/>
                <a:ext cx="515937" cy="564594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/>
            <p:cNvSpPr txBox="1"/>
            <p:nvPr/>
          </p:nvSpPr>
          <p:spPr>
            <a:xfrm>
              <a:off x="2174431" y="6238738"/>
              <a:ext cx="10877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n-lt"/>
                </a:rPr>
                <a:t>Sympathetic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2078" y="6238738"/>
              <a:ext cx="12459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n-lt"/>
                </a:rPr>
                <a:t>Parasympathetic</a:t>
              </a: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18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16180"/>
            <a:ext cx="6457950" cy="576429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19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504825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57282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Times New Roman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ea typeface="Times New Roman"/>
              <a:cs typeface="Arial" pitchFamily="34" charset="0"/>
            </a:endParaRPr>
          </a:p>
          <a:p>
            <a:pPr marL="171450" marR="0" lvl="0" indent="-171450" algn="l" defTabSz="914400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effectLst/>
              <a:ea typeface="Calibri"/>
              <a:cs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55613"/>
            <a:ext cx="3292475" cy="2468562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5"/>
            <a:ext cx="6457950" cy="599618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20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1363" y="455613"/>
            <a:ext cx="3292475" cy="24685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88368"/>
            <a:ext cx="6457950" cy="569210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21</a:t>
            </a:fld>
            <a:r>
              <a:rPr lang="en-US"/>
              <a:t> of 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63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600821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b="1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23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57200"/>
            <a:ext cx="3292475" cy="2468563"/>
          </a:xfrm>
          <a:prstGeom prst="rect">
            <a:avLst/>
          </a:prstGeo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5"/>
            <a:ext cx="6457950" cy="5996185"/>
          </a:xfrm>
          <a:prstGeom prst="rect">
            <a:avLst/>
          </a:prstGeom>
          <a:noFill/>
          <a:ln/>
        </p:spPr>
        <p:txBody>
          <a:bodyPr lIns="97546" tIns="48774" rIns="97546" bIns="48774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24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57200"/>
            <a:ext cx="3292475" cy="2468563"/>
          </a:xfrm>
          <a:prstGeom prst="rect">
            <a:avLst/>
          </a:prstGeo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40242"/>
            <a:ext cx="6457950" cy="6020248"/>
          </a:xfrm>
          <a:prstGeom prst="rect">
            <a:avLst/>
          </a:prstGeom>
          <a:noFill/>
          <a:ln/>
        </p:spPr>
        <p:txBody>
          <a:bodyPr lIns="97546" tIns="48774" rIns="97546" bIns="48774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25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600821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+mn-lt"/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26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36563"/>
            <a:ext cx="3292475" cy="2470150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88368"/>
            <a:ext cx="6457950" cy="597212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27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68313"/>
            <a:ext cx="3292475" cy="2468562"/>
          </a:xfrm>
          <a:prstGeom prst="rect">
            <a:avLst/>
          </a:prstGeo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76337"/>
            <a:ext cx="6457950" cy="5996238"/>
          </a:xfrm>
          <a:prstGeom prst="rect">
            <a:avLst/>
          </a:prstGeom>
          <a:ln/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28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1363" y="504825"/>
            <a:ext cx="3292475" cy="24685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6"/>
            <a:ext cx="6457950" cy="5716170"/>
          </a:xfrm>
          <a:prstGeom prst="rect">
            <a:avLst/>
          </a:prstGeom>
        </p:spPr>
        <p:txBody>
          <a:bodyPr/>
          <a:lstStyle/>
          <a:p>
            <a:pPr marL="171450" lvl="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29</a:t>
            </a:fld>
            <a:r>
              <a:rPr lang="en-US"/>
              <a:t> of 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11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55613"/>
            <a:ext cx="3292475" cy="2468562"/>
          </a:xfrm>
          <a:prstGeom prst="rect">
            <a:avLst/>
          </a:prstGeom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16180"/>
            <a:ext cx="6457950" cy="5764296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30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92125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40242"/>
            <a:ext cx="6457950" cy="574023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3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88368"/>
            <a:ext cx="6457950" cy="585542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31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198438"/>
            <a:ext cx="3425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32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61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198438"/>
            <a:ext cx="3427412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33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051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198438"/>
            <a:ext cx="3427412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34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11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198438"/>
            <a:ext cx="3427412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35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94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198438"/>
            <a:ext cx="3425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36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534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198438"/>
            <a:ext cx="3425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37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05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2313" y="198438"/>
            <a:ext cx="3427412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57047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tabLst>
                <a:tab pos="6218789" algn="r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38</a:t>
            </a:fld>
            <a:r>
              <a:rPr lang="en-US"/>
              <a:t> of 41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B7058-006C-4439-AE31-C1CD5AFF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15" y="7087828"/>
            <a:ext cx="3415865" cy="20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48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14338"/>
            <a:ext cx="3292475" cy="2468562"/>
          </a:xfrm>
          <a:prstGeom prst="rect">
            <a:avLst/>
          </a:prstGeom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6"/>
            <a:ext cx="6457950" cy="5996183"/>
          </a:xfrm>
          <a:prstGeom prst="rect">
            <a:avLst/>
          </a:prstGeom>
          <a:noFill/>
          <a:ln/>
        </p:spPr>
        <p:txBody>
          <a:bodyPr lIns="96623" tIns="48312" rIns="96623" bIns="48312"/>
          <a:lstStyle/>
          <a:p>
            <a:pPr marL="0" lv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39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77838"/>
            <a:ext cx="3292475" cy="2470150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40242"/>
            <a:ext cx="6457950" cy="5741821"/>
          </a:xfrm>
          <a:prstGeom prst="rect">
            <a:avLst/>
          </a:prstGeom>
        </p:spPr>
        <p:txBody>
          <a:bodyPr lIns="95723" tIns="47862" rIns="95723" bIns="47862"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40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85963" y="468313"/>
            <a:ext cx="3292475" cy="2468562"/>
          </a:xfrm>
          <a:prstGeom prst="rect">
            <a:avLst/>
          </a:prstGeo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xfrm>
            <a:off x="433137" y="3140242"/>
            <a:ext cx="6448926" cy="6055383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68313"/>
            <a:ext cx="3292475" cy="2468562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8203" y="3104148"/>
            <a:ext cx="6701424" cy="605634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41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31800"/>
            <a:ext cx="3292475" cy="2468563"/>
          </a:xfrm>
          <a:prstGeom prst="rect">
            <a:avLst/>
          </a:prstGeom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52274"/>
            <a:ext cx="6457950" cy="600821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42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122883" name="Notes Placeholder 3"/>
          <p:cNvSpPr>
            <a:spLocks noGrp="1"/>
          </p:cNvSpPr>
          <p:nvPr>
            <p:ph type="body" idx="1"/>
          </p:nvPr>
        </p:nvSpPr>
        <p:spPr>
          <a:xfrm>
            <a:off x="428625" y="3188368"/>
            <a:ext cx="6457950" cy="5692107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b="1" i="1" dirty="0">
              <a:effectLst/>
              <a:ea typeface="Calibri"/>
              <a:cs typeface="Times New Roman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43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31800"/>
            <a:ext cx="3292475" cy="2468563"/>
          </a:xfrm>
          <a:prstGeom prst="rect">
            <a:avLst/>
          </a:prstGeo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5"/>
            <a:ext cx="6457950" cy="6005095"/>
          </a:xfrm>
          <a:prstGeom prst="rect">
            <a:avLst/>
          </a:prstGeom>
          <a:ln/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44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31800"/>
            <a:ext cx="3292475" cy="2468563"/>
          </a:xfrm>
          <a:prstGeom prst="rect">
            <a:avLst/>
          </a:prstGeo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5"/>
            <a:ext cx="6457950" cy="6005095"/>
          </a:xfrm>
          <a:prstGeom prst="rect">
            <a:avLst/>
          </a:prstGeom>
          <a:ln/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i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45</a:t>
            </a:fld>
            <a:r>
              <a:rPr lang="en-US"/>
              <a:t> of 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10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64305"/>
            <a:ext cx="6457950" cy="587968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US" b="1" i="1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46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1363" y="455613"/>
            <a:ext cx="3292475" cy="2468562"/>
          </a:xfrm>
          <a:prstGeom prst="rect">
            <a:avLst/>
          </a:prstGeo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164306"/>
            <a:ext cx="6457950" cy="5884692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5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11363" y="492125"/>
            <a:ext cx="3292475" cy="2468563"/>
          </a:xfrm>
          <a:prstGeom prst="rect">
            <a:avLst/>
          </a:prstGeo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3152274"/>
            <a:ext cx="6457950" cy="59442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6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44500"/>
            <a:ext cx="3292475" cy="2468563"/>
          </a:xfrm>
          <a:prstGeom prst="rect">
            <a:avLst/>
          </a:prstGeo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28212"/>
            <a:ext cx="6457950" cy="57522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7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93900" y="198438"/>
            <a:ext cx="3425825" cy="257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Revised:</a:t>
            </a:r>
          </a:p>
          <a:p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Advanced Roadside Impaired Driving Enforcement</a:t>
            </a:r>
          </a:p>
          <a:p>
            <a:r>
              <a:rPr lang="en-US"/>
              <a:t>Drugs in the Human Body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Session 4</a:t>
            </a:r>
          </a:p>
          <a:p>
            <a:r>
              <a:rPr lang="en-US"/>
              <a:t>Page </a:t>
            </a:r>
            <a:fld id="{BC83BB2A-1821-49CB-96A1-2EE42A7DF033}" type="slidenum">
              <a:rPr lang="en-US" smtClean="0"/>
              <a:pPr/>
              <a:t>8</a:t>
            </a:fld>
            <a:r>
              <a:rPr lang="en-US"/>
              <a:t> of 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73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468313"/>
            <a:ext cx="3292475" cy="2468562"/>
          </a:xfrm>
          <a:prstGeom prst="rect">
            <a:avLst/>
          </a:prstGeom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xfrm>
            <a:off x="428625" y="3128212"/>
            <a:ext cx="6457950" cy="5752264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0"/>
              </a:spcBef>
            </a:pPr>
            <a:endParaRPr lang="en-US" altLang="en-US" b="0" i="0" dirty="0">
              <a:ea typeface="Times New Roman" pitchFamily="18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 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Drug Recognition Expert 7-Day School</a:t>
            </a:r>
          </a:p>
          <a:p>
            <a:pPr>
              <a:defRPr/>
            </a:pPr>
            <a:r>
              <a:rPr lang="en-US"/>
              <a:t>Physiology and Drugs:  An Overview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29976095-26EE-4862-BF31-5B9040C2E215}" type="slidenum">
              <a:rPr lang="en-US" smtClean="0"/>
              <a:pPr>
                <a:defRPr/>
              </a:pPr>
              <a:t>9</a:t>
            </a:fld>
            <a:r>
              <a:rPr lang="en-US"/>
              <a:t> of 56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1" y="1862153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863600"/>
            <a:ext cx="3381375" cy="4735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23" y="5505018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" y="5729128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53" y="5913755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94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63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0" y="1862153"/>
            <a:ext cx="8536487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8534126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17" y="5416873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21" y="5640983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47" y="5825610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575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8434" y="2062570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60794" y="4056826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9665" y="921000"/>
            <a:ext cx="3381375" cy="4735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0C290B-620B-438F-A69E-3237A2D0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613" y="5292076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0C0653-83B5-493E-B36C-08E78B9D19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17" y="5516186"/>
            <a:ext cx="1136643" cy="7592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994E47-CF5A-4529-9852-AFA765115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3" y="5700813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70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35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ctr">
              <a:buNone/>
              <a:defRPr/>
            </a:lvl1pPr>
            <a:lvl2pPr marL="201168" indent="0">
              <a:buNone/>
              <a:defRPr/>
            </a:lvl2pPr>
            <a:lvl3pPr marL="384048" indent="0">
              <a:buNone/>
              <a:defRPr/>
            </a:lvl3pPr>
            <a:lvl4pPr marL="566928" indent="0">
              <a:buNone/>
              <a:defRPr/>
            </a:lvl4pPr>
            <a:lvl5pPr marL="74980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0" y="1862153"/>
            <a:ext cx="8536487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8534126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78076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3810000" cy="2662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63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392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90513" indent="-290513">
              <a:defRPr sz="2600" b="0"/>
            </a:lvl1pPr>
            <a:lvl2pPr>
              <a:defRPr sz="2600" b="0"/>
            </a:lvl2pPr>
            <a:lvl3pPr>
              <a:defRPr sz="2600" b="0"/>
            </a:lvl3pPr>
            <a:lvl4pPr>
              <a:defRPr sz="2600" b="0"/>
            </a:lvl4pPr>
            <a:lvl5pPr>
              <a:defRPr sz="18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22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54480"/>
            <a:ext cx="82296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83782"/>
            <a:ext cx="170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spc="3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0293CF-47CF-4360-A4CF-A4A8D772425E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B5515-6603-4FF6-880A-DBCE1D8D5483}"/>
              </a:ext>
            </a:extLst>
          </p:cNvPr>
          <p:cNvSpPr txBox="1"/>
          <p:nvPr/>
        </p:nvSpPr>
        <p:spPr>
          <a:xfrm>
            <a:off x="72991" y="28991"/>
            <a:ext cx="7263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Session 6: Physiology and Drugs: An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65B67-E349-4B33-8920-891BD60CF5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025A2-6565-48F6-AC3E-BA7323E4550E}"/>
              </a:ext>
            </a:extLst>
          </p:cNvPr>
          <p:cNvSpPr txBox="1"/>
          <p:nvPr userDrawn="1"/>
        </p:nvSpPr>
        <p:spPr>
          <a:xfrm>
            <a:off x="0" y="6515325"/>
            <a:ext cx="170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DRE</a:t>
            </a:r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53274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7" r:id="rId6"/>
    <p:sldLayoutId id="2147484358" r:id="rId7"/>
    <p:sldLayoutId id="2147484360" r:id="rId8"/>
    <p:sldLayoutId id="2147484361" r:id="rId9"/>
    <p:sldLayoutId id="2147484362" r:id="rId10"/>
  </p:sldLayoutIdLst>
  <p:hf hdr="0" ft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69913" indent="-352425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Arial" panose="020B0604020202020204" pitchFamily="34" charset="0"/>
        <a:buChar char="•"/>
        <a:defRPr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14400" indent="-352425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Arial" panose="020B0604020202020204" pitchFamily="34" charset="0"/>
        <a:buChar char="–"/>
        <a:defRPr sz="2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58888" indent="-357188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Wingdings 2" panose="05020102010507070707" pitchFamily="18" charset="2"/>
        <a:buChar char="P"/>
        <a:defRPr sz="2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Calibri" pitchFamily="34" charset="0"/>
        <a:buChar char="◦"/>
        <a:defRPr sz="2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46.png"/><Relationship Id="rId7" Type="http://schemas.openxmlformats.org/officeDocument/2006/relationships/image" Target="../media/image34.gif"/><Relationship Id="rId12" Type="http://schemas.openxmlformats.org/officeDocument/2006/relationships/hyperlink" Target="https://commons.wikimedia.org/wiki/File:Medium_box,_open.jpg" TargetMode="External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tags" Target="../tags/tag27.xml"/><Relationship Id="rId6" Type="http://schemas.openxmlformats.org/officeDocument/2006/relationships/image" Target="../media/image33.gif"/><Relationship Id="rId11" Type="http://schemas.microsoft.com/office/2007/relationships/hdphoto" Target="../media/hdphoto1.wdp"/><Relationship Id="rId24" Type="http://schemas.openxmlformats.org/officeDocument/2006/relationships/image" Target="../media/image49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gif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0.xml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Relationship Id="rId6" Type="http://schemas.openxmlformats.org/officeDocument/2006/relationships/image" Target="../media/image54.gif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oelenterate, jellyfish, hydrozoan&#10;&#10;Description automatically generated">
            <a:extLst>
              <a:ext uri="{FF2B5EF4-FFF2-40B4-BE49-F238E27FC236}">
                <a16:creationId xmlns:a16="http://schemas.microsoft.com/office/drawing/2014/main" id="{54F56D96-5AE0-4933-9FDA-D8ED0DC3D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7221FA-5A92-4C38-8972-FD62ECB5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63D7F161-8B84-460A-960B-DDD8708C5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" y="-9093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334" y="1554480"/>
            <a:ext cx="4042372" cy="4572000"/>
          </a:xfrm>
        </p:spPr>
        <p:txBody>
          <a:bodyPr/>
          <a:lstStyle/>
          <a:p>
            <a:r>
              <a:rPr lang="en-US" dirty="0"/>
              <a:t>Homeostasis is a dynamic, </a:t>
            </a:r>
            <a:br>
              <a:rPr lang="en-US" dirty="0"/>
            </a:br>
            <a:r>
              <a:rPr lang="en-US" dirty="0"/>
              <a:t>self-regulating process by which the body maintains a balanced or constant state while adjusting to internal and external conditions</a:t>
            </a:r>
          </a:p>
        </p:txBody>
      </p:sp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798334" y="457200"/>
            <a:ext cx="4042372" cy="914400"/>
          </a:xfrm>
        </p:spPr>
        <p:txBody>
          <a:bodyPr/>
          <a:lstStyle/>
          <a:p>
            <a:r>
              <a:rPr lang="en-US" altLang="en-US" dirty="0"/>
              <a:t>Homeostasis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65985-57BA-41A5-8E83-7F27AE7C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05039-FAB2-4E2A-A0B9-15EFCAD45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93"/>
            <a:ext cx="9144000" cy="6857999"/>
          </a:xfrm>
          <a:prstGeom prst="rect">
            <a:avLst/>
          </a:prstGeom>
        </p:spPr>
      </p:pic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519113" y="431260"/>
            <a:ext cx="8051800" cy="835062"/>
          </a:xfrm>
        </p:spPr>
        <p:txBody>
          <a:bodyPr/>
          <a:lstStyle/>
          <a:p>
            <a:r>
              <a:rPr lang="en-US" dirty="0"/>
              <a:t>“Out of Balance”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ECBB0-5256-48C9-AD11-B299A0DBF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99387-925D-412A-9640-6127B72B3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3" y="9093"/>
            <a:ext cx="9144000" cy="68579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12ACA-F8CF-440E-B334-040887AF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E5A9E-61F1-4324-88A3-E2B423811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93"/>
            <a:ext cx="9144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94EA8C7-C4DE-4E5A-8F6E-5893246E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4505"/>
            <a:ext cx="9144000" cy="365125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Adverse (negative) effects of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35F76E-8335-4A36-BA08-3C71C9B8173C}"/>
              </a:ext>
            </a:extLst>
          </p:cNvPr>
          <p:cNvSpPr txBox="1">
            <a:spLocks/>
          </p:cNvSpPr>
          <p:nvPr/>
        </p:nvSpPr>
        <p:spPr>
          <a:xfrm>
            <a:off x="0" y="713722"/>
            <a:ext cx="9144000" cy="58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-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Methamphetamine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2200F-4253-4B62-91C1-D6280D8C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B42BE-9F61-4B74-A42E-A3EE96DFF9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Brain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436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 hidden="1">
            <a:extLst>
              <a:ext uri="{FF2B5EF4-FFF2-40B4-BE49-F238E27FC236}">
                <a16:creationId xmlns:a16="http://schemas.microsoft.com/office/drawing/2014/main" id="{7022A89D-87B0-4E5A-95F4-642996733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0" y="1389062"/>
            <a:ext cx="8504159" cy="47910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814DC-A5CF-4D50-B1D6-8C6A2E45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71D1DCDE-273C-42A0-AD5A-CE9242A49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4275" name="Title 1"/>
          <p:cNvSpPr>
            <a:spLocks noGrp="1"/>
          </p:cNvSpPr>
          <p:nvPr>
            <p:ph type="title"/>
          </p:nvPr>
        </p:nvSpPr>
        <p:spPr>
          <a:xfrm>
            <a:off x="519113" y="554038"/>
            <a:ext cx="8051800" cy="5826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Neuron</a:t>
            </a:r>
          </a:p>
        </p:txBody>
      </p:sp>
      <p:pic>
        <p:nvPicPr>
          <p:cNvPr id="6" name="Picture 5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381C4199-3954-424B-8DA3-C3CCA36CB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99" y="1931386"/>
            <a:ext cx="6670402" cy="37576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3DBF0-FDD6-418E-8453-A2E120FC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Simple Concept of a Nerve</a:t>
            </a:r>
          </a:p>
        </p:txBody>
      </p:sp>
      <p:pic>
        <p:nvPicPr>
          <p:cNvPr id="2050" name="Picture 2" descr="Synapses in the Nervous System">
            <a:extLst>
              <a:ext uri="{FF2B5EF4-FFF2-40B4-BE49-F238E27FC236}">
                <a16:creationId xmlns:a16="http://schemas.microsoft.com/office/drawing/2014/main" id="{6218DA5A-6514-B74A-844C-3748B6417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22" y="1262063"/>
            <a:ext cx="7782791" cy="51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5" descr="body system.jpg"/>
          <p:cNvPicPr>
            <a:picLocks noChangeAspect="1"/>
          </p:cNvPicPr>
          <p:nvPr/>
        </p:nvPicPr>
        <p:blipFill>
          <a:blip r:embed="rId4"/>
          <a:srcRect l="25600" t="7855" r="24001" b="5235"/>
          <a:stretch>
            <a:fillRect/>
          </a:stretch>
        </p:blipFill>
        <p:spPr bwMode="auto">
          <a:xfrm>
            <a:off x="3136900" y="2366963"/>
            <a:ext cx="28797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2894013" y="5322888"/>
            <a:ext cx="600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chemeClr val="accent3"/>
                </a:solidFill>
                <a:latin typeface="+mj-lt"/>
              </a:rPr>
              <a:t>SENSORY – Afferent Nerves</a:t>
            </a:r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1597025" y="1557338"/>
            <a:ext cx="56356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chemeClr val="accent3"/>
                </a:solidFill>
                <a:latin typeface="+mj-lt"/>
              </a:rPr>
              <a:t>MOTOR – Efferent Nerves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5227637" y="3998913"/>
            <a:ext cx="2646363" cy="26988"/>
          </a:xfrm>
          <a:prstGeom prst="straightConnector1">
            <a:avLst/>
          </a:prstGeom>
          <a:ln w="92075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1043782" y="3555206"/>
            <a:ext cx="2730500" cy="14287"/>
          </a:xfrm>
          <a:prstGeom prst="straightConnector1">
            <a:avLst/>
          </a:prstGeom>
          <a:ln w="92075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70371-6EC4-4724-B5E9-D679A3FA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A645B-7786-437C-A5C9-5A064466B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519113" y="589018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Classification of Nerves</a:t>
            </a:r>
          </a:p>
        </p:txBody>
      </p:sp>
      <p:pic>
        <p:nvPicPr>
          <p:cNvPr id="6" name="motor nerves">
            <a:extLst>
              <a:ext uri="{FF2B5EF4-FFF2-40B4-BE49-F238E27FC236}">
                <a16:creationId xmlns:a16="http://schemas.microsoft.com/office/drawing/2014/main" id="{BF95FA55-8A1C-4C11-8CD1-AA86D424A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sensory nerves">
            <a:extLst>
              <a:ext uri="{FF2B5EF4-FFF2-40B4-BE49-F238E27FC236}">
                <a16:creationId xmlns:a16="http://schemas.microsoft.com/office/drawing/2014/main" id="{D69EBAB7-0DAD-45B8-BF3D-7B53FAAB0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Sub-Systems of Motor Nerves</a:t>
            </a:r>
          </a:p>
        </p:txBody>
      </p:sp>
      <p:grpSp>
        <p:nvGrpSpPr>
          <p:cNvPr id="7" name="Group 1070">
            <a:extLst>
              <a:ext uri="{FF2B5EF4-FFF2-40B4-BE49-F238E27FC236}">
                <a16:creationId xmlns:a16="http://schemas.microsoft.com/office/drawing/2014/main" id="{32D436CD-7F32-4349-A55E-1541800F1E34}"/>
              </a:ext>
            </a:extLst>
          </p:cNvPr>
          <p:cNvGrpSpPr>
            <a:grpSpLocks/>
          </p:cNvGrpSpPr>
          <p:nvPr/>
        </p:nvGrpSpPr>
        <p:grpSpPr bwMode="auto">
          <a:xfrm>
            <a:off x="1412081" y="1524000"/>
            <a:ext cx="6472238" cy="4697413"/>
            <a:chOff x="825" y="782"/>
            <a:chExt cx="4077" cy="2959"/>
          </a:xfrm>
        </p:grpSpPr>
        <p:sp>
          <p:nvSpPr>
            <p:cNvPr id="8" name="Text Box 1040" descr="White marble">
              <a:extLst>
                <a:ext uri="{FF2B5EF4-FFF2-40B4-BE49-F238E27FC236}">
                  <a16:creationId xmlns:a16="http://schemas.microsoft.com/office/drawing/2014/main" id="{B6FB64FD-66E1-4C13-9222-0F8D945178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1" y="782"/>
              <a:ext cx="106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All Nerves</a:t>
              </a:r>
            </a:p>
          </p:txBody>
        </p:sp>
        <p:sp>
          <p:nvSpPr>
            <p:cNvPr id="9" name="Text Box 1041" descr="White marble">
              <a:extLst>
                <a:ext uri="{FF2B5EF4-FFF2-40B4-BE49-F238E27FC236}">
                  <a16:creationId xmlns:a16="http://schemas.microsoft.com/office/drawing/2014/main" id="{CAE599D4-1390-457D-9707-DA6471D4F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" y="1539"/>
              <a:ext cx="75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Sensory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0" name="Text Box 1042" descr="White marble">
              <a:extLst>
                <a:ext uri="{FF2B5EF4-FFF2-40B4-BE49-F238E27FC236}">
                  <a16:creationId xmlns:a16="http://schemas.microsoft.com/office/drawing/2014/main" id="{0140EB00-EE80-4E8E-B4C0-B2F37C3EA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4" y="1636"/>
              <a:ext cx="114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Motor Nerves</a:t>
              </a:r>
            </a:p>
          </p:txBody>
        </p:sp>
        <p:sp>
          <p:nvSpPr>
            <p:cNvPr id="11" name="Text Box 1043" descr="White marble">
              <a:extLst>
                <a:ext uri="{FF2B5EF4-FFF2-40B4-BE49-F238E27FC236}">
                  <a16:creationId xmlns:a16="http://schemas.microsoft.com/office/drawing/2014/main" id="{8868E77A-ED75-4708-B58C-1307FD07E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5" y="2575"/>
              <a:ext cx="9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Autonomic</a:t>
              </a:r>
            </a:p>
          </p:txBody>
        </p:sp>
        <p:sp>
          <p:nvSpPr>
            <p:cNvPr id="12" name="Text Box 1044" descr="White marble">
              <a:extLst>
                <a:ext uri="{FF2B5EF4-FFF2-40B4-BE49-F238E27FC236}">
                  <a16:creationId xmlns:a16="http://schemas.microsoft.com/office/drawing/2014/main" id="{978F0C97-D3D0-43D0-84E0-F2CA87ED3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" y="2562"/>
              <a:ext cx="85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Voluntary</a:t>
              </a:r>
            </a:p>
          </p:txBody>
        </p:sp>
        <p:sp>
          <p:nvSpPr>
            <p:cNvPr id="13" name="Text Box 1045" descr="White marble">
              <a:extLst>
                <a:ext uri="{FF2B5EF4-FFF2-40B4-BE49-F238E27FC236}">
                  <a16:creationId xmlns:a16="http://schemas.microsoft.com/office/drawing/2014/main" id="{21F83E01-9510-411F-88E4-8718CCEF56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5" y="3489"/>
              <a:ext cx="107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Sympathetic</a:t>
              </a:r>
            </a:p>
          </p:txBody>
        </p:sp>
        <p:sp>
          <p:nvSpPr>
            <p:cNvPr id="14" name="Text Box 1046" descr="White marble">
              <a:extLst>
                <a:ext uri="{FF2B5EF4-FFF2-40B4-BE49-F238E27FC236}">
                  <a16:creationId xmlns:a16="http://schemas.microsoft.com/office/drawing/2014/main" id="{63233E71-AAD8-4A21-9A2A-8B76191F62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9" y="3489"/>
              <a:ext cx="140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accent3"/>
                  </a:solidFill>
                  <a:latin typeface="+mj-lt"/>
                </a:rPr>
                <a:t>Parasympathetic</a:t>
              </a:r>
            </a:p>
          </p:txBody>
        </p:sp>
        <p:sp>
          <p:nvSpPr>
            <p:cNvPr id="15" name="Line 1047">
              <a:extLst>
                <a:ext uri="{FF2B5EF4-FFF2-40B4-BE49-F238E27FC236}">
                  <a16:creationId xmlns:a16="http://schemas.microsoft.com/office/drawing/2014/main" id="{89C1B231-FFA9-47F5-8680-00FE15E0B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7" y="1070"/>
              <a:ext cx="0" cy="3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6" name="Line 1048">
              <a:extLst>
                <a:ext uri="{FF2B5EF4-FFF2-40B4-BE49-F238E27FC236}">
                  <a16:creationId xmlns:a16="http://schemas.microsoft.com/office/drawing/2014/main" id="{8E43E359-9387-4735-A456-CD8DC04ECF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1" y="1370"/>
              <a:ext cx="152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7" name="Line 1050">
              <a:extLst>
                <a:ext uri="{FF2B5EF4-FFF2-40B4-BE49-F238E27FC236}">
                  <a16:creationId xmlns:a16="http://schemas.microsoft.com/office/drawing/2014/main" id="{DCB90AC4-1D3D-452A-B36E-D2FBBBF21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1" y="1370"/>
              <a:ext cx="0" cy="2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8" name="Line 1052">
              <a:extLst>
                <a:ext uri="{FF2B5EF4-FFF2-40B4-BE49-F238E27FC236}">
                  <a16:creationId xmlns:a16="http://schemas.microsoft.com/office/drawing/2014/main" id="{70E10581-CE75-4EC4-8DC4-B4EBE6036F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7" y="1375"/>
              <a:ext cx="155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9" name="Line 1053">
              <a:extLst>
                <a:ext uri="{FF2B5EF4-FFF2-40B4-BE49-F238E27FC236}">
                  <a16:creationId xmlns:a16="http://schemas.microsoft.com/office/drawing/2014/main" id="{CACA750F-7ADC-479A-BC58-1760A5355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2" y="1374"/>
              <a:ext cx="0" cy="2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0" name="Line 1055">
              <a:extLst>
                <a:ext uri="{FF2B5EF4-FFF2-40B4-BE49-F238E27FC236}">
                  <a16:creationId xmlns:a16="http://schemas.microsoft.com/office/drawing/2014/main" id="{16F57939-EC71-4460-962E-1CE9DBEBDF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2" y="1983"/>
              <a:ext cx="0" cy="32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1" name="Line 1056">
              <a:extLst>
                <a:ext uri="{FF2B5EF4-FFF2-40B4-BE49-F238E27FC236}">
                  <a16:creationId xmlns:a16="http://schemas.microsoft.com/office/drawing/2014/main" id="{0850B808-104A-4264-8219-B42F50172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74" y="2309"/>
              <a:ext cx="167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2" name="Line 1057">
              <a:extLst>
                <a:ext uri="{FF2B5EF4-FFF2-40B4-BE49-F238E27FC236}">
                  <a16:creationId xmlns:a16="http://schemas.microsoft.com/office/drawing/2014/main" id="{935DC299-1A5C-44FE-BCAF-DD1E63191C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74" y="2309"/>
              <a:ext cx="0" cy="25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3" name="Line 1059">
              <a:extLst>
                <a:ext uri="{FF2B5EF4-FFF2-40B4-BE49-F238E27FC236}">
                  <a16:creationId xmlns:a16="http://schemas.microsoft.com/office/drawing/2014/main" id="{B16D7818-2A4C-4A51-B87B-810032976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2" y="2309"/>
              <a:ext cx="15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4" name="Line 1060">
              <a:extLst>
                <a:ext uri="{FF2B5EF4-FFF2-40B4-BE49-F238E27FC236}">
                  <a16:creationId xmlns:a16="http://schemas.microsoft.com/office/drawing/2014/main" id="{BF68A522-0FF5-4DB0-833D-600E061181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4" y="2309"/>
              <a:ext cx="0" cy="23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5" name="Line 1062">
              <a:extLst>
                <a:ext uri="{FF2B5EF4-FFF2-40B4-BE49-F238E27FC236}">
                  <a16:creationId xmlns:a16="http://schemas.microsoft.com/office/drawing/2014/main" id="{0875291B-BE45-4A16-8261-ECFB3E8B41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1" y="2914"/>
              <a:ext cx="0" cy="313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6" name="Line 1063">
              <a:extLst>
                <a:ext uri="{FF2B5EF4-FFF2-40B4-BE49-F238E27FC236}">
                  <a16:creationId xmlns:a16="http://schemas.microsoft.com/office/drawing/2014/main" id="{E36B7F50-EA78-438C-B232-455480574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2" y="3222"/>
              <a:ext cx="147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7" name="Line 1064">
              <a:extLst>
                <a:ext uri="{FF2B5EF4-FFF2-40B4-BE49-F238E27FC236}">
                  <a16:creationId xmlns:a16="http://schemas.microsoft.com/office/drawing/2014/main" id="{D23A256E-BCDC-48EE-8CF3-DBCEFCEB35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" y="3222"/>
              <a:ext cx="0" cy="2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8" name="Line 1066">
              <a:extLst>
                <a:ext uri="{FF2B5EF4-FFF2-40B4-BE49-F238E27FC236}">
                  <a16:creationId xmlns:a16="http://schemas.microsoft.com/office/drawing/2014/main" id="{98BC12F4-3A1C-4DC8-AC2D-6A4DF5CD46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6" y="3222"/>
              <a:ext cx="835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29" name="Line 1067">
              <a:extLst>
                <a:ext uri="{FF2B5EF4-FFF2-40B4-BE49-F238E27FC236}">
                  <a16:creationId xmlns:a16="http://schemas.microsoft.com/office/drawing/2014/main" id="{1FAB0E82-8418-4F7A-9F34-743704FED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6" y="3227"/>
              <a:ext cx="0" cy="2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B1487-DAF3-41ED-A528-0A379A4DC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7" name="Group 23556">
            <a:extLst>
              <a:ext uri="{FF2B5EF4-FFF2-40B4-BE49-F238E27FC236}">
                <a16:creationId xmlns:a16="http://schemas.microsoft.com/office/drawing/2014/main" id="{34706714-01B5-4016-B60F-A6DAD9D00B9C}"/>
              </a:ext>
            </a:extLst>
          </p:cNvPr>
          <p:cNvGrpSpPr/>
          <p:nvPr/>
        </p:nvGrpSpPr>
        <p:grpSpPr>
          <a:xfrm>
            <a:off x="296863" y="479425"/>
            <a:ext cx="8526463" cy="5899150"/>
            <a:chOff x="296863" y="479425"/>
            <a:chExt cx="8526463" cy="5899150"/>
          </a:xfrm>
        </p:grpSpPr>
        <p:graphicFrame>
          <p:nvGraphicFramePr>
            <p:cNvPr id="7" name="Object 2">
              <a:extLst>
                <a:ext uri="{FF2B5EF4-FFF2-40B4-BE49-F238E27FC236}">
                  <a16:creationId xmlns:a16="http://schemas.microsoft.com/office/drawing/2014/main" id="{4850A748-A51D-4CB3-BC97-4753352C14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39863" y="479425"/>
            <a:ext cx="6143625" cy="5899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3572374" imgH="3428571" progId="Paint.Picture">
                    <p:embed/>
                  </p:oleObj>
                </mc:Choice>
                <mc:Fallback>
                  <p:oleObj name="Bitmap Image" r:id="rId4" imgW="3572374" imgH="3428571" progId="Paint.Picture">
                    <p:embed/>
                    <p:pic>
                      <p:nvPicPr>
                        <p:cNvPr id="7" name="Object 2">
                          <a:extLst>
                            <a:ext uri="{FF2B5EF4-FFF2-40B4-BE49-F238E27FC236}">
                              <a16:creationId xmlns:a16="http://schemas.microsoft.com/office/drawing/2014/main" id="{4850A748-A51D-4CB3-BC97-4753352C14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lum contrast="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9863" y="479425"/>
                          <a:ext cx="6143625" cy="5899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484C7716-B51D-42EF-ACBB-20251797DA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738" y="484187"/>
              <a:ext cx="4818063" cy="1452563"/>
              <a:chOff x="686" y="283"/>
              <a:chExt cx="3035" cy="915"/>
            </a:xfrm>
          </p:grpSpPr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7FB301CC-D39B-4FED-83A8-D9BDC6EAA2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6" y="283"/>
                <a:ext cx="2118" cy="231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60000"/>
                  </a:spcBef>
                  <a:buClr>
                    <a:srgbClr val="FFFFFF"/>
                  </a:buClr>
                </a:pPr>
                <a:r>
                  <a:rPr lang="en-US" altLang="en-US" sz="1800" b="1" dirty="0">
                    <a:solidFill>
                      <a:schemeClr val="accent3"/>
                    </a:solidFill>
                    <a:latin typeface="+mj-lt"/>
                  </a:rPr>
                  <a:t>1. Make the Neurotransmitter</a:t>
                </a:r>
              </a:p>
            </p:txBody>
          </p:sp>
          <p:sp>
            <p:nvSpPr>
              <p:cNvPr id="10" name="Line 5">
                <a:extLst>
                  <a:ext uri="{FF2B5EF4-FFF2-40B4-BE49-F238E27FC236}">
                    <a16:creationId xmlns:a16="http://schemas.microsoft.com/office/drawing/2014/main" id="{0A731B57-FE2D-4C65-AC3E-64E7776F72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0" y="521"/>
                <a:ext cx="1051" cy="67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</p:grp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A8963E68-42CC-4EA2-93AC-9779AB368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6713" y="1209675"/>
              <a:ext cx="3376613" cy="923925"/>
              <a:chOff x="3530" y="634"/>
              <a:chExt cx="2127" cy="582"/>
            </a:xfrm>
          </p:grpSpPr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D6404DC7-8393-4F91-82EE-084D85B624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0" y="634"/>
                <a:ext cx="2127" cy="231"/>
              </a:xfrm>
              <a:prstGeom prst="rect">
                <a:avLst/>
              </a:prstGeom>
              <a:solidFill>
                <a:srgbClr val="FFFFFF"/>
              </a:solidFill>
              <a:ln w="2857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60000"/>
                  </a:spcBef>
                  <a:buClr>
                    <a:srgbClr val="FFFFFF"/>
                  </a:buClr>
                </a:pPr>
                <a:r>
                  <a:rPr lang="en-US" altLang="en-US" sz="1800" b="1">
                    <a:solidFill>
                      <a:schemeClr val="accent3"/>
                    </a:solidFill>
                    <a:latin typeface="+mj-lt"/>
                  </a:rPr>
                  <a:t>2. Store the Neurotransmitter</a:t>
                </a:r>
              </a:p>
            </p:txBody>
          </p:sp>
          <p:sp>
            <p:nvSpPr>
              <p:cNvPr id="13" name="Line 8">
                <a:extLst>
                  <a:ext uri="{FF2B5EF4-FFF2-40B4-BE49-F238E27FC236}">
                    <a16:creationId xmlns:a16="http://schemas.microsoft.com/office/drawing/2014/main" id="{4A31FFD7-AB30-43B6-B292-925BAE8DF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31" y="878"/>
                <a:ext cx="174" cy="338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</p:grp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id="{BEF73992-E8C0-44DE-BFB1-2971905DA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1780" y="5473700"/>
              <a:ext cx="4645504" cy="809965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60000"/>
                </a:spcBef>
                <a:buClr>
                  <a:srgbClr val="FFFFFF"/>
                </a:buClr>
              </a:pPr>
              <a:r>
                <a:rPr lang="en-US" altLang="en-US" sz="1800" b="1">
                  <a:solidFill>
                    <a:schemeClr val="accent3"/>
                  </a:solidFill>
                  <a:latin typeface="+mj-lt"/>
                </a:rPr>
                <a:t>4. Bind the Neurotransmitter to Receptor</a:t>
              </a:r>
            </a:p>
            <a:p>
              <a:pPr algn="ctr">
                <a:spcBef>
                  <a:spcPct val="60000"/>
                </a:spcBef>
                <a:buClr>
                  <a:srgbClr val="FFFFFF"/>
                </a:buClr>
              </a:pPr>
              <a:r>
                <a:rPr lang="en-US" altLang="en-US" sz="1800" b="1">
                  <a:solidFill>
                    <a:schemeClr val="accent3"/>
                  </a:solidFill>
                  <a:latin typeface="+mj-lt"/>
                </a:rPr>
                <a:t>To create new signal</a:t>
              </a: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C102034E-C51F-40CB-8CBB-356A501FC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648" y="5140325"/>
              <a:ext cx="436563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sp>
          <p:nvSpPr>
            <p:cNvPr id="18" name="Text Box 13">
              <a:extLst>
                <a:ext uri="{FF2B5EF4-FFF2-40B4-BE49-F238E27FC236}">
                  <a16:creationId xmlns:a16="http://schemas.microsoft.com/office/drawing/2014/main" id="{59E9DDD1-FC0F-43DB-9375-6805CAEB8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863" y="4265612"/>
              <a:ext cx="2940050" cy="831850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60000"/>
                </a:spcBef>
                <a:buClr>
                  <a:srgbClr val="FFFFFF"/>
                </a:buClr>
              </a:pPr>
              <a:r>
                <a:rPr lang="en-US" altLang="en-US" sz="1800" b="1" dirty="0">
                  <a:solidFill>
                    <a:schemeClr val="accent3"/>
                  </a:solidFill>
                  <a:latin typeface="+mj-lt"/>
                </a:rPr>
                <a:t>5. Remove and Reuptake</a:t>
              </a:r>
            </a:p>
            <a:p>
              <a:pPr algn="ctr">
                <a:spcBef>
                  <a:spcPct val="60000"/>
                </a:spcBef>
                <a:buClr>
                  <a:srgbClr val="FFFFFF"/>
                </a:buClr>
              </a:pPr>
              <a:r>
                <a:rPr lang="en-US" altLang="en-US" sz="1800" b="1" dirty="0">
                  <a:solidFill>
                    <a:schemeClr val="accent3"/>
                  </a:solidFill>
                  <a:latin typeface="+mj-lt"/>
                </a:rPr>
                <a:t> the Neurotransmitter</a:t>
              </a: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89472672-F466-440D-BF60-F10E06445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821" y="2384425"/>
              <a:ext cx="4722448" cy="366767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rebuchet MS" panose="020B0603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60000"/>
                </a:spcBef>
                <a:buClr>
                  <a:srgbClr val="FFFFFF"/>
                </a:buClr>
              </a:pPr>
              <a:r>
                <a:rPr lang="en-US" altLang="en-US" sz="1800" b="1" dirty="0">
                  <a:solidFill>
                    <a:schemeClr val="accent3"/>
                  </a:solidFill>
                  <a:latin typeface="+mj-lt"/>
                </a:rPr>
                <a:t>6 . Restore /Remake the Neurotransmitter</a:t>
              </a:r>
            </a:p>
          </p:txBody>
        </p:sp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55A3B604-3D8F-4D0F-99B6-7E1D817A8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309" y="2559903"/>
              <a:ext cx="375283" cy="1908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pic>
          <p:nvPicPr>
            <p:cNvPr id="23" name="Picture 18" descr="powerlines_flash1_lg_clr[1]">
              <a:extLst>
                <a:ext uri="{FF2B5EF4-FFF2-40B4-BE49-F238E27FC236}">
                  <a16:creationId xmlns:a16="http://schemas.microsoft.com/office/drawing/2014/main" id="{BFFBC854-C631-43B3-9513-EA4A73F43C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3470275"/>
              <a:ext cx="236855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0" descr="fire_hydrant_spray_lg_clr">
              <a:extLst>
                <a:ext uri="{FF2B5EF4-FFF2-40B4-BE49-F238E27FC236}">
                  <a16:creationId xmlns:a16="http://schemas.microsoft.com/office/drawing/2014/main" id="{3821495A-1B9B-4C31-9139-795F5467ED4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11813" y="2425700"/>
              <a:ext cx="2108200" cy="169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1" descr="woman_dumping_ingredients_in_bowl_lg_clr">
              <a:extLst>
                <a:ext uri="{FF2B5EF4-FFF2-40B4-BE49-F238E27FC236}">
                  <a16:creationId xmlns:a16="http://schemas.microsoft.com/office/drawing/2014/main" id="{51B51A67-B246-4119-88D8-39752BD19F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488" y="835375"/>
              <a:ext cx="1655762" cy="1259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oup 22">
              <a:extLst>
                <a:ext uri="{FF2B5EF4-FFF2-40B4-BE49-F238E27FC236}">
                  <a16:creationId xmlns:a16="http://schemas.microsoft.com/office/drawing/2014/main" id="{49D61875-E560-4C63-8FB2-DDCB898774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3613" y="1844675"/>
              <a:ext cx="3657600" cy="1104900"/>
              <a:chOff x="2945" y="1197"/>
              <a:chExt cx="2304" cy="696"/>
            </a:xfrm>
          </p:grpSpPr>
          <p:sp>
            <p:nvSpPr>
              <p:cNvPr id="28" name="Text Box 23">
                <a:extLst>
                  <a:ext uri="{FF2B5EF4-FFF2-40B4-BE49-F238E27FC236}">
                    <a16:creationId xmlns:a16="http://schemas.microsoft.com/office/drawing/2014/main" id="{3A5090F3-FCF0-4317-9C3E-E3443A5B22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5" y="1197"/>
                <a:ext cx="2304" cy="231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60000"/>
                  </a:spcBef>
                  <a:buClr>
                    <a:srgbClr val="FFFFFF"/>
                  </a:buClr>
                </a:pPr>
                <a:r>
                  <a:rPr lang="en-US" altLang="en-US" sz="1800" b="1">
                    <a:solidFill>
                      <a:schemeClr val="accent3"/>
                    </a:solidFill>
                    <a:latin typeface="+mj-lt"/>
                  </a:rPr>
                  <a:t>3. Release the Neurotransmitter</a:t>
                </a:r>
              </a:p>
            </p:txBody>
          </p:sp>
          <p:sp>
            <p:nvSpPr>
              <p:cNvPr id="29" name="Line 24">
                <a:extLst>
                  <a:ext uri="{FF2B5EF4-FFF2-40B4-BE49-F238E27FC236}">
                    <a16:creationId xmlns:a16="http://schemas.microsoft.com/office/drawing/2014/main" id="{50132718-1BAA-409D-A270-EBF5F5C65F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6" y="1435"/>
                <a:ext cx="183" cy="4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/>
              <a:lstStyle/>
              <a:p>
                <a:endParaRPr lang="en-US"/>
              </a:p>
            </p:txBody>
          </p:sp>
        </p:grpSp>
        <p:pic>
          <p:nvPicPr>
            <p:cNvPr id="31" name="Picture 26" descr="francis_vacuuming_lg_clr">
              <a:extLst>
                <a:ext uri="{FF2B5EF4-FFF2-40B4-BE49-F238E27FC236}">
                  <a16:creationId xmlns:a16="http://schemas.microsoft.com/office/drawing/2014/main" id="{89E937F4-32D7-4736-AC75-67B436EC0DE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253" y="2704306"/>
              <a:ext cx="1445822" cy="172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009D5F75-5BD0-409F-9D54-1E159C463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9607" y="5097462"/>
              <a:ext cx="452438" cy="333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/>
            <a:p>
              <a:endParaRPr lang="en-US"/>
            </a:p>
          </p:txBody>
        </p:sp>
        <p:pic>
          <p:nvPicPr>
            <p:cNvPr id="23552" name="Picture 23551" descr="A close up of a box&#10;&#10;Description automatically generated">
              <a:extLst>
                <a:ext uri="{FF2B5EF4-FFF2-40B4-BE49-F238E27FC236}">
                  <a16:creationId xmlns:a16="http://schemas.microsoft.com/office/drawing/2014/main" id="{90882A74-1AEE-4389-B5DC-D83DB696D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555801" y="2018994"/>
              <a:ext cx="671513" cy="568203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7684A6-F3A0-4309-9194-BAB3F15E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neurotransmitterBG">
            <a:extLst>
              <a:ext uri="{FF2B5EF4-FFF2-40B4-BE49-F238E27FC236}">
                <a16:creationId xmlns:a16="http://schemas.microsoft.com/office/drawing/2014/main" id="{058E8C07-962E-4254-9BC9-85AD72724F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1a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B1AC675-2615-439C-A4BE-DFD7B6BF8C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2a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9D5BB22-E2DD-49E7-809E-9D305EF47E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3a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B063C2-FE44-4AEC-847D-BA74CD603B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4a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050A3BA-A25F-48CC-A292-03725F35EB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4" name="5a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92E78FF-444C-4F2B-81DF-0231975190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6" name="6a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DA5C3E8-FD8C-46CC-8A64-24118B31380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59" name="1b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D223232-B129-41D3-8156-C3A89EE9A1C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61" name="2b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E40DC2C-D936-414E-8F38-C2CA362E7EF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63" name="3b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FE3D6D-9D7F-473B-BA2C-1768DD35EEA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65" name="4b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9F07FE-657F-4189-A0C5-37422CDC205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67" name="5b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C89157C-0B0E-41C8-8A5A-39F226F47D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569" name="6b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00E61C0-9680-4D68-B0C5-E7F5EDDB8E0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Explain general concept of human physiology</a:t>
            </a:r>
          </a:p>
          <a:p>
            <a:pPr lvl="1"/>
            <a:r>
              <a:rPr lang="en-US" dirty="0"/>
              <a:t>Explain purposes and functions of major systems in the body</a:t>
            </a:r>
          </a:p>
          <a:p>
            <a:pPr lvl="1"/>
            <a:r>
              <a:rPr lang="en-US" dirty="0"/>
              <a:t>Explain how drugs work in the body</a:t>
            </a:r>
          </a:p>
          <a:p>
            <a:pPr lvl="1"/>
            <a:r>
              <a:rPr lang="en-US" dirty="0"/>
              <a:t>Explain how the drug influence evaluation is used to detect signs or symptoms indicative of drug impairment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4BA86-7408-4853-A717-655A4ED8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Drugs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Artificially creating natural body reactions generally associated with the work of neurotransmitters and hormones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7B42E-8788-4268-833F-C1EAB212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Drugs Work</a:t>
            </a:r>
          </a:p>
        </p:txBody>
      </p:sp>
      <p:pic>
        <p:nvPicPr>
          <p:cNvPr id="8" name="Picture 7" descr="A picture containing indoor, table, sitting, piece&#10;&#10;Description automatically generated">
            <a:extLst>
              <a:ext uri="{FF2B5EF4-FFF2-40B4-BE49-F238E27FC236}">
                <a16:creationId xmlns:a16="http://schemas.microsoft.com/office/drawing/2014/main" id="{996D6EA3-C693-4BA9-B75B-135EFF9CF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6" y="1676036"/>
            <a:ext cx="4772596" cy="2386298"/>
          </a:xfrm>
          <a:prstGeom prst="rect">
            <a:avLst/>
          </a:prstGeom>
        </p:spPr>
      </p:pic>
      <p:pic>
        <p:nvPicPr>
          <p:cNvPr id="10" name="Picture 9" descr="A picture containing person, cutting, person, pair&#10;&#10;Description automatically generated">
            <a:extLst>
              <a:ext uri="{FF2B5EF4-FFF2-40B4-BE49-F238E27FC236}">
                <a16:creationId xmlns:a16="http://schemas.microsoft.com/office/drawing/2014/main" id="{2FE2445D-FC18-40BA-8544-8A731F4FF9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3" y="3135660"/>
            <a:ext cx="4572001" cy="30432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F963C-7717-44E0-8BF9-197B0B6C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59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A54AB-174F-491F-9034-9820F2A4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" name="Mouse_Party_1">
            <a:hlinkClick r:id="" action="ppaction://media"/>
            <a:extLst>
              <a:ext uri="{FF2B5EF4-FFF2-40B4-BE49-F238E27FC236}">
                <a16:creationId xmlns:a16="http://schemas.microsoft.com/office/drawing/2014/main" id="{4AF5E04E-51C3-40D5-80C1-D871D1109D9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763" y="922338"/>
            <a:ext cx="7102475" cy="5013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0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“Downside Effect”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“An effect that may occur when the body reacts to the presence of a drug by producing hormones or neurotransmitters to counteract the effects of the drug consumed.”</a:t>
            </a:r>
          </a:p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CB30E3-8273-4287-91DB-C6169BBD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“Downside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BEE51-8051-4215-BB36-3C63137AC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dirty="0"/>
              <a:t>EXAMPLE: Cocaine or Meth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B3EC6-78B4-4B0E-BF92-DDAF7A58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balancebeam gif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36E4283-6FBF-412E-912C-D04609FFE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83" y="2554215"/>
            <a:ext cx="6102035" cy="3437480"/>
          </a:xfrm>
          <a:prstGeom prst="rect">
            <a:avLst/>
          </a:prstGeom>
        </p:spPr>
      </p:pic>
      <p:pic>
        <p:nvPicPr>
          <p:cNvPr id="10" name="frames">
            <a:extLst>
              <a:ext uri="{FF2B5EF4-FFF2-40B4-BE49-F238E27FC236}">
                <a16:creationId xmlns:a16="http://schemas.microsoft.com/office/drawing/2014/main" id="{978F57A5-305C-41A9-9348-489258BA31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785F8-1DEB-4275-8312-D88010BBBF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" name="gas pedal image 1" descr="Graphical user interface&#10;&#10;Description automatically generated">
            <a:extLst>
              <a:ext uri="{FF2B5EF4-FFF2-40B4-BE49-F238E27FC236}">
                <a16:creationId xmlns:a16="http://schemas.microsoft.com/office/drawing/2014/main" id="{B0A0E9DF-8EBD-4713-AAED-9BAE26D8CA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gas pedal imag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3E1E73-6E5E-482C-B502-979384668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7041" name="Text Box 2"/>
          <p:cNvSpPr txBox="1">
            <a:spLocks noChangeArrowheads="1"/>
          </p:cNvSpPr>
          <p:nvPr/>
        </p:nvSpPr>
        <p:spPr bwMode="auto">
          <a:xfrm>
            <a:off x="558297" y="3396723"/>
            <a:ext cx="31146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2600" b="1" dirty="0">
                <a:solidFill>
                  <a:schemeClr val="accent3"/>
                </a:solidFill>
                <a:latin typeface="+mj-lt"/>
              </a:rPr>
              <a:t>Drug administered hits the GAS pedal,</a:t>
            </a:r>
          </a:p>
          <a:p>
            <a:pPr algn="ctr"/>
            <a:r>
              <a:rPr lang="en-US" altLang="en-US" sz="2600" b="1" dirty="0">
                <a:solidFill>
                  <a:schemeClr val="accent3"/>
                </a:solidFill>
                <a:latin typeface="+mj-lt"/>
              </a:rPr>
              <a:t>Speeds Up and Brakes Not Working!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32F4E-6639-4389-8303-03A7797E4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66" y="758984"/>
            <a:ext cx="3838668" cy="2162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Tolerance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62636" lvl="1" indent="-284163">
              <a:spcBef>
                <a:spcPts val="1200"/>
              </a:spcBef>
            </a:pPr>
            <a:r>
              <a:rPr lang="en-US" altLang="en-US" b="0" dirty="0"/>
              <a:t>May exhibit relatively little evidence of impairment </a:t>
            </a:r>
          </a:p>
          <a:p>
            <a:pPr marL="762636" lvl="1" indent="-284163">
              <a:spcBef>
                <a:spcPts val="1200"/>
              </a:spcBef>
            </a:pPr>
            <a:r>
              <a:rPr lang="en-US" altLang="en-US" b="0" dirty="0"/>
              <a:t>Even tolerant drug users, when impaired, usually exhibit clinical evidence (i.e., vital signs, eye signs, etc.)</a:t>
            </a:r>
          </a:p>
          <a:p>
            <a:pPr marL="457200" indent="-457200">
              <a:spcBef>
                <a:spcPts val="1200"/>
              </a:spcBef>
            </a:pPr>
            <a:endParaRPr lang="en-US" altLang="en-US" sz="2600" b="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476FB-E98D-4D50-832B-49354855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61C3A-C77B-4A28-8C03-BEF77433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5E8113-CE1E-4738-A731-5EAFCD27F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3"/>
            <a:ext cx="9144000" cy="6858000"/>
          </a:xfrm>
          <a:prstGeom prst="rect">
            <a:avLst/>
          </a:prstGeom>
        </p:spPr>
      </p:pic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Metabolite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Neurotransmitters</a:t>
            </a:r>
            <a:br>
              <a:rPr lang="en-US" altLang="en-US" dirty="0"/>
            </a:br>
            <a:r>
              <a:rPr lang="en-US" altLang="en-US" dirty="0"/>
              <a:t>(“Chemical Messengers”)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Norepinephrine (Noradrenaline)</a:t>
            </a:r>
          </a:p>
          <a:p>
            <a:pPr lvl="1"/>
            <a:r>
              <a:rPr lang="en-US" altLang="en-US" dirty="0"/>
              <a:t>Acetylcholine</a:t>
            </a:r>
          </a:p>
          <a:p>
            <a:pPr lvl="1"/>
            <a:r>
              <a:rPr lang="en-US" altLang="en-US" dirty="0"/>
              <a:t>Dopamine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B691B-43AF-4525-BB3F-AA508690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Neurotransmitters</a:t>
            </a:r>
            <a:br>
              <a:rPr lang="en-US" altLang="en-US" dirty="0"/>
            </a:br>
            <a:r>
              <a:rPr lang="en-US" altLang="en-US" dirty="0"/>
              <a:t>(“Chemical Messengers”)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Serotonin</a:t>
            </a:r>
          </a:p>
          <a:p>
            <a:pPr lvl="1"/>
            <a:r>
              <a:rPr lang="en-US" altLang="en-US" dirty="0"/>
              <a:t>Gamma Amino Butyric Acid (GABA)</a:t>
            </a:r>
          </a:p>
          <a:p>
            <a:pPr lvl="1"/>
            <a:r>
              <a:rPr lang="en-US" altLang="en-US" dirty="0"/>
              <a:t>Glutamate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E91B044-1B33-4268-8EF6-24A5D112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04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BBA62F-350E-4CD7-BCBD-7A799C18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4052887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Physiology</a:t>
            </a:r>
          </a:p>
        </p:txBody>
      </p:sp>
      <p:pic>
        <p:nvPicPr>
          <p:cNvPr id="4" name="Picture 3" descr="A picture containing text, invertebrate, arthropod&#10;&#10;Description automatically generated">
            <a:extLst>
              <a:ext uri="{FF2B5EF4-FFF2-40B4-BE49-F238E27FC236}">
                <a16:creationId xmlns:a16="http://schemas.microsoft.com/office/drawing/2014/main" id="{218D642E-6898-4A34-A300-95D6247B27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" y="9093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Endorphins and Enkephalins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/>
              <a:t>Body’s natural pain relievers</a:t>
            </a:r>
          </a:p>
          <a:p>
            <a:pPr lvl="1"/>
            <a:r>
              <a:rPr lang="en-US" altLang="en-US" dirty="0"/>
              <a:t>Many drugs artificially induce the effects of neurotransmitters and hormones</a:t>
            </a:r>
          </a:p>
          <a:p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DF91F-838F-48F4-B3A4-B42CA81B4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Medical Conditions That May Mimic Drug Impairment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medical conditions or injuries may cause signs and symptoms similar to those of drug impairment.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310B-0E5F-4AF0-A15A-6624F205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Medical Conditions That May Mimic Drug Impairment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0580C0-CBD9-4E92-8A08-4B53DBB5776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861692"/>
            <a:ext cx="3810000" cy="3966786"/>
          </a:xfrm>
        </p:spPr>
        <p:txBody>
          <a:bodyPr/>
          <a:lstStyle/>
          <a:p>
            <a:pPr lvl="1"/>
            <a:r>
              <a:rPr lang="en-US" dirty="0"/>
              <a:t>Head Trauma</a:t>
            </a:r>
          </a:p>
          <a:p>
            <a:pPr lvl="1"/>
            <a:r>
              <a:rPr lang="en-US" dirty="0"/>
              <a:t>Stroke</a:t>
            </a:r>
          </a:p>
          <a:p>
            <a:pPr lvl="1"/>
            <a:r>
              <a:rPr lang="en-US" dirty="0"/>
              <a:t>Diabetes</a:t>
            </a:r>
          </a:p>
          <a:p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4572000" y="1861692"/>
            <a:ext cx="3810000" cy="3966786"/>
          </a:xfrm>
        </p:spPr>
        <p:txBody>
          <a:bodyPr/>
          <a:lstStyle/>
          <a:p>
            <a:pPr lvl="1"/>
            <a:r>
              <a:rPr lang="en-US" dirty="0"/>
              <a:t>Shock</a:t>
            </a:r>
          </a:p>
          <a:p>
            <a:pPr lvl="1"/>
            <a:r>
              <a:rPr lang="en-US" dirty="0"/>
              <a:t>Multiple Sclerosis</a:t>
            </a:r>
          </a:p>
          <a:p>
            <a:pPr lvl="1"/>
            <a:r>
              <a:rPr lang="en-US" dirty="0"/>
              <a:t>Other Conditions</a:t>
            </a:r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96D5088-E5A8-4214-A9D9-BCB959769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00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Head Trauma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Disorientation</a:t>
            </a:r>
          </a:p>
          <a:p>
            <a:pPr lvl="1"/>
            <a:r>
              <a:rPr lang="en-US" dirty="0"/>
              <a:t>Confusion</a:t>
            </a:r>
          </a:p>
          <a:p>
            <a:pPr lvl="1"/>
            <a:r>
              <a:rPr lang="en-US" dirty="0"/>
              <a:t>Lack of coordination</a:t>
            </a:r>
          </a:p>
          <a:p>
            <a:pPr lvl="1"/>
            <a:r>
              <a:rPr lang="en-US" dirty="0"/>
              <a:t>Slowed responses</a:t>
            </a:r>
          </a:p>
          <a:p>
            <a:pPr lvl="1"/>
            <a:r>
              <a:rPr lang="en-US" dirty="0"/>
              <a:t>Speech impairment</a:t>
            </a:r>
          </a:p>
          <a:p>
            <a:pPr lvl="1"/>
            <a:r>
              <a:rPr lang="en-US" dirty="0"/>
              <a:t>Unequal pupils</a:t>
            </a:r>
          </a:p>
          <a:p>
            <a:pPr lvl="1"/>
            <a:r>
              <a:rPr lang="en-US" dirty="0"/>
              <a:t>Unequal tracking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r="4713"/>
          <a:stretch/>
        </p:blipFill>
        <p:spPr>
          <a:xfrm>
            <a:off x="4999596" y="1828800"/>
            <a:ext cx="3558925" cy="285306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FC141-BA4E-4958-BAA4-00CBAD956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0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Stroke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Unequal pupils</a:t>
            </a:r>
          </a:p>
          <a:p>
            <a:pPr lvl="1"/>
            <a:r>
              <a:rPr lang="en-US" dirty="0"/>
              <a:t>Weakness on one side of the body</a:t>
            </a:r>
          </a:p>
          <a:p>
            <a:pPr lvl="1"/>
            <a:r>
              <a:rPr lang="en-US" dirty="0"/>
              <a:t>Slurred speech</a:t>
            </a:r>
          </a:p>
          <a:p>
            <a:pPr lvl="1"/>
            <a:r>
              <a:rPr lang="en-US" dirty="0"/>
              <a:t>Facial droop</a:t>
            </a:r>
          </a:p>
          <a:p>
            <a:pPr lvl="1"/>
            <a:r>
              <a:rPr lang="en-US" dirty="0"/>
              <a:t>Confused and/or frightened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98" y="4339456"/>
            <a:ext cx="5429203" cy="192812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B37C05-FCDE-4EAB-B4D7-2827EC05B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0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Diabetes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54480"/>
            <a:ext cx="4838426" cy="4572000"/>
          </a:xfrm>
        </p:spPr>
        <p:txBody>
          <a:bodyPr/>
          <a:lstStyle/>
          <a:p>
            <a:pPr lvl="1"/>
            <a:r>
              <a:rPr lang="en-US" dirty="0"/>
              <a:t>Confused or non-responsive</a:t>
            </a:r>
          </a:p>
          <a:p>
            <a:pPr lvl="1"/>
            <a:r>
              <a:rPr lang="en-US" dirty="0"/>
              <a:t>Sweat profusely</a:t>
            </a:r>
          </a:p>
          <a:p>
            <a:pPr lvl="1"/>
            <a:r>
              <a:rPr lang="en-US" dirty="0"/>
              <a:t>Cold, clammy skin</a:t>
            </a:r>
          </a:p>
          <a:p>
            <a:pPr lvl="1"/>
            <a:r>
              <a:rPr lang="en-US" dirty="0"/>
              <a:t>Rapid, weak pulse</a:t>
            </a:r>
          </a:p>
          <a:p>
            <a:pPr lvl="1"/>
            <a:r>
              <a:rPr lang="en-US" dirty="0"/>
              <a:t>May require immediate medical attention</a:t>
            </a:r>
          </a:p>
        </p:txBody>
      </p:sp>
      <p:pic>
        <p:nvPicPr>
          <p:cNvPr id="12290" name="Picture 2" descr="C:\Users\Pam.Mccaskill\AppData\Local\Microsoft\Windows\Temporary Internet Files\Content.IE5\F2DFTLSH\sweating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10" y="2395825"/>
            <a:ext cx="3694490" cy="25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4FB2885-38ED-4B77-A451-E8A1A8F8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40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Shock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Occurs when the body is not getting enough blood flow</a:t>
            </a:r>
          </a:p>
          <a:p>
            <a:r>
              <a:rPr lang="en-US" dirty="0"/>
              <a:t>Requires immediate medical attention</a:t>
            </a:r>
          </a:p>
          <a:p>
            <a:pPr lvl="1"/>
            <a:r>
              <a:rPr lang="en-US" dirty="0"/>
              <a:t>Dazed </a:t>
            </a:r>
          </a:p>
          <a:p>
            <a:pPr lvl="1"/>
            <a:r>
              <a:rPr lang="en-US" dirty="0"/>
              <a:t>Uncoordinated </a:t>
            </a:r>
          </a:p>
          <a:p>
            <a:pPr lvl="1"/>
            <a:r>
              <a:rPr lang="en-US" dirty="0"/>
              <a:t>Non-responsive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C38BFA-B828-419A-AB65-AF308D50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24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Multiple Sclerosis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May lack coordination</a:t>
            </a:r>
          </a:p>
          <a:p>
            <a:pPr lvl="1"/>
            <a:r>
              <a:rPr lang="en-US" dirty="0"/>
              <a:t>Tremors</a:t>
            </a:r>
          </a:p>
          <a:p>
            <a:pPr lvl="1"/>
            <a:r>
              <a:rPr lang="en-US" dirty="0"/>
              <a:t>Slurred or garbled speech</a:t>
            </a:r>
          </a:p>
          <a:p>
            <a:pPr lvl="1"/>
            <a:r>
              <a:rPr lang="en-US" dirty="0"/>
              <a:t>May appear alert and responsive to 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7544B-6D9D-4BD9-AA4E-7A87D3E2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5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33E29-A2CC-4A13-9DAB-D4D8E224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5C81D-6103-4CDD-9746-430135B29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60" y="0"/>
            <a:ext cx="9144000" cy="68579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en-US" dirty="0">
                <a:solidFill>
                  <a:schemeClr val="bg1"/>
                </a:solidFill>
              </a:rPr>
              <a:t>Anxiety(Panic Disorder)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Depression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Bipolar Disorder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Schizophrenia</a:t>
            </a:r>
          </a:p>
          <a:p>
            <a:pPr lvl="1"/>
            <a:r>
              <a:rPr lang="en-US" altLang="en-US" dirty="0">
                <a:solidFill>
                  <a:schemeClr val="bg1"/>
                </a:solidFill>
              </a:rPr>
              <a:t>Flashback</a:t>
            </a:r>
          </a:p>
          <a:p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829050" cy="9144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Mental Health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9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6050" y="1638300"/>
            <a:ext cx="38385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582738"/>
            <a:ext cx="2484438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9C790-796F-43C9-8845-33221810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615CB2-2C39-4881-9C20-4724E879E1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7521" name="Title 2"/>
          <p:cNvSpPr>
            <a:spLocks noGrp="1"/>
          </p:cNvSpPr>
          <p:nvPr>
            <p:ph type="title" idx="4294967295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Medical Conditions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AFF3C-562E-4429-9BAD-2B4A4630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7ACE7-8A18-4B96-A81E-FC86388DE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93"/>
            <a:ext cx="9144000" cy="6857999"/>
          </a:xfrm>
          <a:prstGeom prst="rect">
            <a:avLst/>
          </a:prstGeom>
        </p:spPr>
      </p:pic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92125" y="187119"/>
            <a:ext cx="8051800" cy="1246188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altLang="en-US" sz="3200" dirty="0"/>
              <a:t>Average-Normal-Expected Value 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ED72159-8696-4597-89CE-00E4BA837DEE}"/>
              </a:ext>
            </a:extLst>
          </p:cNvPr>
          <p:cNvGrpSpPr/>
          <p:nvPr/>
        </p:nvGrpSpPr>
        <p:grpSpPr>
          <a:xfrm>
            <a:off x="516127" y="2059879"/>
            <a:ext cx="8295942" cy="4107304"/>
            <a:chOff x="435103" y="1978703"/>
            <a:chExt cx="8295942" cy="41073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3186B1-C615-4C9B-9879-9158590F2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03" y="1978703"/>
              <a:ext cx="8106733" cy="4047344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85414E-5736-4DCA-ACE6-F079DFC1F358}"/>
                </a:ext>
              </a:extLst>
            </p:cNvPr>
            <p:cNvSpPr/>
            <p:nvPr/>
          </p:nvSpPr>
          <p:spPr>
            <a:xfrm>
              <a:off x="2008682" y="5366479"/>
              <a:ext cx="6722363" cy="719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39F0678C-70DE-4B12-93FA-BC4160CC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8229600" cy="1286081"/>
          </a:xfrm>
        </p:spPr>
        <p:txBody>
          <a:bodyPr>
            <a:normAutofit/>
          </a:bodyPr>
          <a:lstStyle/>
          <a:p>
            <a:r>
              <a:rPr lang="en-US" dirty="0"/>
              <a:t>Preliminary Examination for a Possible Medical Impairment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6FC3BE2-3CD1-4ADF-B8C3-A17DFC19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Medical Impairment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“An opinion made by a DRE based on the evaluation that the condition of a suspected impaired driver is more likely related to a medical impairment that has affected the subject’s ability to operate a vehicle safely.”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0F836E4-1F1C-4D72-9A9F-B25822F51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3CDF3-5C43-431B-B298-7AB87A22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34C6E-D5D5-4A7A-A62F-4E9433546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0" y="-9093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62675-8FE4-4F9B-8079-0758D397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Your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9B868-2F5A-4E58-98A7-53FF5CA24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Tx/>
              <a:buFont typeface="+mj-lt"/>
              <a:buAutoNum type="arabicPeriod"/>
            </a:pPr>
            <a:r>
              <a:rPr lang="en-US" dirty="0"/>
              <a:t>What is a neurotransmitter?  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dirty="0"/>
              <a:t>What is a hormone?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dirty="0"/>
              <a:t>What is a dendrite?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dirty="0"/>
              <a:t>What is an axon?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en-US" dirty="0"/>
              <a:t>What is a synapse?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925707-C7F5-4B2C-862F-FDAE73737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Your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B27A-2EDB-4F46-97FC-EB7607842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Tx/>
              <a:buFont typeface="+mj-lt"/>
              <a:buAutoNum type="arabicPeriod" startAt="6"/>
            </a:pPr>
            <a:r>
              <a:rPr lang="en-US" dirty="0"/>
              <a:t>What are the two types of nerves that make up the Autonomic Nervous Sub-System?</a:t>
            </a:r>
          </a:p>
          <a:p>
            <a:pPr marL="514350" indent="-514350">
              <a:buClrTx/>
              <a:buFont typeface="+mj-lt"/>
              <a:buAutoNum type="arabicPeriod" startAt="6"/>
            </a:pPr>
            <a:r>
              <a:rPr lang="en-US" dirty="0"/>
              <a:t>Is Cocaine sympathomimetic or parasympathomimetic?  </a:t>
            </a:r>
          </a:p>
          <a:p>
            <a:pPr marL="514350" indent="-514350">
              <a:buClrTx/>
              <a:buFont typeface="+mj-lt"/>
              <a:buAutoNum type="arabicPeriod" startAt="6"/>
            </a:pPr>
            <a:r>
              <a:rPr lang="en-US" dirty="0"/>
              <a:t>Is Heroin </a:t>
            </a:r>
            <a:r>
              <a:rPr lang="en-US" dirty="0" err="1"/>
              <a:t>sypathomimetic</a:t>
            </a:r>
            <a:r>
              <a:rPr lang="en-US" dirty="0"/>
              <a:t> or parasympathomimetic?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E14C-B975-41DE-BF34-BDBFD475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9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Test Your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D8744-751E-4E5B-A508-BB1E38A62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Clr>
                <a:schemeClr val="accent3"/>
              </a:buClr>
              <a:buFont typeface="+mj-lt"/>
              <a:buAutoNum type="arabicPeriod" startAt="8"/>
            </a:pPr>
            <a:r>
              <a:rPr lang="en-US" dirty="0"/>
              <a:t>Explain the concept of the “downside effect”.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rabicPeriod" startAt="8"/>
            </a:pPr>
            <a:r>
              <a:rPr lang="en-US" dirty="0"/>
              <a:t>What do we call the nerves that carry messages away from the brain?  </a:t>
            </a:r>
          </a:p>
          <a:p>
            <a:pPr marL="514350" indent="-514350">
              <a:buClr>
                <a:schemeClr val="accent3"/>
              </a:buClr>
              <a:buFont typeface="+mj-lt"/>
              <a:buAutoNum type="arabicPeriod" startAt="8"/>
            </a:pPr>
            <a:r>
              <a:rPr lang="en-US" dirty="0"/>
              <a:t>What do we call the nerves that carry messages toward the brain?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336014-9AD8-48C8-91ED-20D0818A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877D03-7D89-4EC3-94D8-4146E237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arrows" descr="A picture containing computer, night sky&#10;&#10;Description automatically generated">
            <a:extLst>
              <a:ext uri="{FF2B5EF4-FFF2-40B4-BE49-F238E27FC236}">
                <a16:creationId xmlns:a16="http://schemas.microsoft.com/office/drawing/2014/main" id="{3815DAF8-C4AA-432A-A0C4-21E77A535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cop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2D5BF40-D463-4DD5-A63E-E945FA999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doctor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FAA722-FEFE-4EAE-B4F7-6FAB661CF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19113" y="569088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dirty="0"/>
              <a:t>Opinion versus Diagnosis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Opinion vs. Diagnosis</a:t>
            </a:r>
          </a:p>
        </p:txBody>
      </p:sp>
      <p:sp>
        <p:nvSpPr>
          <p:cNvPr id="719876" name="Rectangle 4"/>
          <p:cNvSpPr>
            <a:spLocks noChangeArrowheads="1"/>
          </p:cNvSpPr>
          <p:nvPr/>
        </p:nvSpPr>
        <p:spPr bwMode="auto">
          <a:xfrm>
            <a:off x="1812925" y="394335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en-US" b="1">
              <a:latin typeface="Arial" charset="0"/>
            </a:endParaRPr>
          </a:p>
        </p:txBody>
      </p:sp>
      <p:graphicFrame>
        <p:nvGraphicFramePr>
          <p:cNvPr id="253991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018399"/>
              </p:ext>
            </p:extLst>
          </p:nvPr>
        </p:nvGraphicFramePr>
        <p:xfrm>
          <a:off x="352423" y="1497059"/>
          <a:ext cx="8496301" cy="4564253"/>
        </p:xfrm>
        <a:graphic>
          <a:graphicData uri="http://schemas.openxmlformats.org/drawingml/2006/table">
            <a:tbl>
              <a:tblPr/>
              <a:tblGrid>
                <a:gridCol w="15394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507"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DRE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Doctor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732"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Reason for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Assessment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LEGAL: Nonvoluntary arrest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Impaired driving and need to determine the possible reason for impairment.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Medical care is offered and decided in the beginning.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MEDICAL:  Voluntary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visit with symptoms or complaints.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799"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Compliance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Unpredictable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 may be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limited or refused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since it involves evidence and rights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 sz="2800" b="1">
                          <a:solidFill>
                            <a:srgbClr val="003366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buFont typeface="Wingdings" pitchFamily="2" charset="2"/>
                        <a:defRPr sz="2400" b="1">
                          <a:solidFill>
                            <a:srgbClr val="003366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buFont typeface="Trebuchet MS" pitchFamily="34" charset="0"/>
                        <a:defRPr sz="2000">
                          <a:solidFill>
                            <a:srgbClr val="003366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buFont typeface="Wingdings" pitchFamily="2" charset="2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Trebuchet MS" pitchFamily="34" charset="0"/>
                        <a:defRPr>
                          <a:solidFill>
                            <a:srgbClr val="003366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Full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history and tests to lead to proper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diagnosis and treatment.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9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Time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Single one-time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contact and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limited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time.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Multiple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visits and time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569229"/>
                  </a:ext>
                </a:extLst>
              </a:tr>
              <a:tr h="10805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Outcome Goal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Presence of impairment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not due to alcohol.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Opinion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based on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possibilities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Arial" charset="0"/>
                          <a:cs typeface="Arial" charset="0"/>
                        </a:rPr>
                        <a:t>as to cause of impairment.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Verification is unpredictable.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Treatment is not the outcome goal.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Differential diagnosis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Arial" charset="0"/>
                          <a:cs typeface="Arial" charset="0"/>
                        </a:rPr>
                        <a:t>with multiple tests leading to </a:t>
                      </a: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treatment goal.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22592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C0E57-11A1-494E-B8D0-9313325B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EB80D6-9538-4C18-A3F9-F027A2E21656}"/>
              </a:ext>
            </a:extLst>
          </p:cNvPr>
          <p:cNvSpPr txBox="1">
            <a:spLocks/>
          </p:cNvSpPr>
          <p:nvPr/>
        </p:nvSpPr>
        <p:spPr bwMode="auto">
          <a:xfrm>
            <a:off x="3094207" y="1089834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U</a:t>
            </a:r>
            <a:r>
              <a:rPr lang="en-US" altLang="en-US" sz="2600" kern="0" dirty="0">
                <a:solidFill>
                  <a:schemeClr val="accent3"/>
                </a:solidFill>
              </a:rPr>
              <a:t>rinary System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FD2DAC-F329-4FEF-842E-A1742AD63CD7}"/>
              </a:ext>
            </a:extLst>
          </p:cNvPr>
          <p:cNvSpPr txBox="1">
            <a:spLocks/>
          </p:cNvSpPr>
          <p:nvPr/>
        </p:nvSpPr>
        <p:spPr bwMode="auto">
          <a:xfrm>
            <a:off x="3094207" y="1671366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R</a:t>
            </a:r>
            <a:r>
              <a:rPr lang="en-US" altLang="en-US" sz="2600" kern="0" dirty="0">
                <a:solidFill>
                  <a:schemeClr val="accent3"/>
                </a:solidFill>
              </a:rPr>
              <a:t>espiratory System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D29F9A-C5EE-4708-BF27-739E1A7D31CC}"/>
              </a:ext>
            </a:extLst>
          </p:cNvPr>
          <p:cNvSpPr txBox="1">
            <a:spLocks/>
          </p:cNvSpPr>
          <p:nvPr/>
        </p:nvSpPr>
        <p:spPr bwMode="auto">
          <a:xfrm>
            <a:off x="3094207" y="2252898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D</a:t>
            </a:r>
            <a:r>
              <a:rPr lang="en-US" altLang="en-US" sz="2600" kern="0" dirty="0">
                <a:solidFill>
                  <a:schemeClr val="accent3"/>
                </a:solidFill>
              </a:rPr>
              <a:t>igestive System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B2D848-E70F-4689-A862-5BF380F310E1}"/>
              </a:ext>
            </a:extLst>
          </p:cNvPr>
          <p:cNvSpPr txBox="1">
            <a:spLocks/>
          </p:cNvSpPr>
          <p:nvPr/>
        </p:nvSpPr>
        <p:spPr bwMode="auto">
          <a:xfrm>
            <a:off x="3094207" y="2834430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E</a:t>
            </a:r>
            <a:r>
              <a:rPr lang="en-US" altLang="en-US" sz="2600" kern="0" dirty="0">
                <a:solidFill>
                  <a:schemeClr val="accent3"/>
                </a:solidFill>
              </a:rPr>
              <a:t>ndocrine System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27F92E-917F-4DC2-8447-05E8D82CC5AA}"/>
              </a:ext>
            </a:extLst>
          </p:cNvPr>
          <p:cNvSpPr txBox="1">
            <a:spLocks/>
          </p:cNvSpPr>
          <p:nvPr/>
        </p:nvSpPr>
        <p:spPr bwMode="auto">
          <a:xfrm>
            <a:off x="3094207" y="3415962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R</a:t>
            </a:r>
            <a:r>
              <a:rPr lang="en-US" altLang="en-US" sz="2600" kern="0" dirty="0">
                <a:solidFill>
                  <a:schemeClr val="accent3"/>
                </a:solidFill>
              </a:rPr>
              <a:t>eproductive System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602B0C-0DF2-4200-AEE8-F5FE642FAB6D}"/>
              </a:ext>
            </a:extLst>
          </p:cNvPr>
          <p:cNvSpPr txBox="1">
            <a:spLocks/>
          </p:cNvSpPr>
          <p:nvPr/>
        </p:nvSpPr>
        <p:spPr bwMode="auto">
          <a:xfrm>
            <a:off x="3094207" y="3997494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S</a:t>
            </a:r>
            <a:r>
              <a:rPr lang="en-US" altLang="en-US" sz="2600" kern="0" dirty="0">
                <a:solidFill>
                  <a:schemeClr val="accent3"/>
                </a:solidFill>
              </a:rPr>
              <a:t>keletal System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27FDA7-14FB-4F39-99D7-F722CBF32F43}"/>
              </a:ext>
            </a:extLst>
          </p:cNvPr>
          <p:cNvSpPr txBox="1">
            <a:spLocks/>
          </p:cNvSpPr>
          <p:nvPr/>
        </p:nvSpPr>
        <p:spPr bwMode="auto">
          <a:xfrm>
            <a:off x="3094207" y="4579026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I</a:t>
            </a:r>
            <a:r>
              <a:rPr lang="en-US" altLang="en-US" sz="2600" kern="0" dirty="0">
                <a:solidFill>
                  <a:schemeClr val="accent3"/>
                </a:solidFill>
              </a:rPr>
              <a:t>ntegumentary System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CF6D31B-2A26-4AA0-8072-241ABDA30F36}"/>
              </a:ext>
            </a:extLst>
          </p:cNvPr>
          <p:cNvSpPr txBox="1">
            <a:spLocks/>
          </p:cNvSpPr>
          <p:nvPr/>
        </p:nvSpPr>
        <p:spPr bwMode="auto">
          <a:xfrm>
            <a:off x="3094207" y="5160558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N</a:t>
            </a:r>
            <a:r>
              <a:rPr lang="en-US" altLang="en-US" sz="2600" kern="0" dirty="0">
                <a:solidFill>
                  <a:schemeClr val="accent3"/>
                </a:solidFill>
              </a:rPr>
              <a:t>ervous System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854015E-B755-4F7E-848C-7BBED752AE25}"/>
              </a:ext>
            </a:extLst>
          </p:cNvPr>
          <p:cNvSpPr txBox="1">
            <a:spLocks/>
          </p:cNvSpPr>
          <p:nvPr/>
        </p:nvSpPr>
        <p:spPr bwMode="auto">
          <a:xfrm>
            <a:off x="3094207" y="5742094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C</a:t>
            </a:r>
            <a:r>
              <a:rPr lang="en-US" altLang="en-US" sz="2600" kern="0" dirty="0">
                <a:solidFill>
                  <a:schemeClr val="accent3"/>
                </a:solidFill>
              </a:rPr>
              <a:t>irculatory System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9C3445-1D18-4237-97AE-48AF3097BB66}"/>
              </a:ext>
            </a:extLst>
          </p:cNvPr>
          <p:cNvSpPr txBox="1">
            <a:spLocks/>
          </p:cNvSpPr>
          <p:nvPr/>
        </p:nvSpPr>
        <p:spPr bwMode="auto">
          <a:xfrm>
            <a:off x="3094207" y="508302"/>
            <a:ext cx="5654336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56AC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3D7D"/>
                </a:solidFill>
                <a:latin typeface="Arial" charset="0"/>
              </a:defRPr>
            </a:lvl9pPr>
          </a:lstStyle>
          <a:p>
            <a:pPr algn="l"/>
            <a:r>
              <a:rPr lang="en-US" altLang="en-US" sz="2600" kern="0" dirty="0">
                <a:solidFill>
                  <a:schemeClr val="accent1"/>
                </a:solidFill>
              </a:rPr>
              <a:t>M</a:t>
            </a:r>
            <a:r>
              <a:rPr lang="en-US" altLang="en-US" sz="2600" kern="0" dirty="0">
                <a:solidFill>
                  <a:schemeClr val="accent3"/>
                </a:solidFill>
              </a:rPr>
              <a:t>uscular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49F48-A8EB-4777-B27D-C8A00D41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1514" y="5096294"/>
            <a:ext cx="1682041" cy="649669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altLang="en-US" sz="2600" b="0" dirty="0"/>
              <a:t>Brain</a:t>
            </a:r>
          </a:p>
        </p:txBody>
      </p:sp>
      <p:pic>
        <p:nvPicPr>
          <p:cNvPr id="2" name="Picture 1" descr="File:BrainLobesLabelled.jp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4" y="2935224"/>
            <a:ext cx="1828800" cy="1560576"/>
          </a:xfrm>
          <a:prstGeom prst="rect">
            <a:avLst/>
          </a:prstGeom>
        </p:spPr>
      </p:pic>
      <p:pic>
        <p:nvPicPr>
          <p:cNvPr id="3" name="Picture 2" descr="Sensory-Somatic Nervous System | Biology for Majors I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08" y="2466086"/>
            <a:ext cx="3206074" cy="2498852"/>
          </a:xfrm>
          <a:prstGeom prst="rect">
            <a:avLst/>
          </a:prstGeom>
        </p:spPr>
      </p:pic>
      <p:pic>
        <p:nvPicPr>
          <p:cNvPr id="7" name="Picture 6" descr="scientia - Organization of the Nervous System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0"/>
          <a:stretch/>
        </p:blipFill>
        <p:spPr>
          <a:xfrm>
            <a:off x="5967527" y="2935224"/>
            <a:ext cx="3107726" cy="163493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602206" y="5096294"/>
            <a:ext cx="3200400" cy="64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1200"/>
              </a:spcBef>
            </a:pPr>
            <a:r>
              <a:rPr lang="en-US" altLang="en-US" sz="2600" b="0" kern="0" dirty="0"/>
              <a:t>Spinal Cord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530790" y="5096249"/>
            <a:ext cx="1981200" cy="64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5715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1200"/>
              </a:spcBef>
            </a:pPr>
            <a:r>
              <a:rPr lang="en-US" altLang="en-US" sz="2600" b="0" kern="0" dirty="0"/>
              <a:t>Nerves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48C3AF0-D8F3-4148-A30F-6C3614A6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3" name="nervous system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9E6D2F6-14F6-48D9-B5FB-1C2CCE3C18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brain">
            <a:extLst>
              <a:ext uri="{FF2B5EF4-FFF2-40B4-BE49-F238E27FC236}">
                <a16:creationId xmlns:a16="http://schemas.microsoft.com/office/drawing/2014/main" id="{48CC85A5-CAA9-48BB-A015-B63B997303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spinal cord">
            <a:extLst>
              <a:ext uri="{FF2B5EF4-FFF2-40B4-BE49-F238E27FC236}">
                <a16:creationId xmlns:a16="http://schemas.microsoft.com/office/drawing/2014/main" id="{4234D50B-AFF4-4C3A-BB0C-40BF420BC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nerves">
            <a:extLst>
              <a:ext uri="{FF2B5EF4-FFF2-40B4-BE49-F238E27FC236}">
                <a16:creationId xmlns:a16="http://schemas.microsoft.com/office/drawing/2014/main" id="{72588332-73DD-409F-B1B1-B91EA787C8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5202677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bg1"/>
                </a:solidFill>
              </a:rPr>
              <a:t>Nervous System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1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AA76F-CB2F-497C-BF7C-F536265F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DA88165B-7D3D-4EA8-A6DB-F48E3CEFC56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B5053-3088-4EBB-AE34-2C2BE44381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" y="0"/>
            <a:ext cx="9144000" cy="6858000"/>
          </a:xfrm>
          <a:prstGeom prst="rect">
            <a:avLst/>
          </a:prstGeom>
        </p:spPr>
      </p:pic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Interrelated Body Systems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rocky.wehling\Desktop\DEC Program\DRE\PPT\a-DRE_PPT_01 April 2021.pptx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550&quot;&gt;&lt;property id=&quot;20148&quot; value=&quot;5&quot;/&gt;&lt;property id=&quot;20300&quot; value=&quot;Slide 2 - &amp;quot;Drug Recognition Expert&amp;quot;&quot;/&gt;&lt;property id=&quot;20307&quot; value=&quot;537&quot;/&gt;&lt;/object&gt;&lt;object type=&quot;3&quot; unique_id=&quot;178552&quot;&gt;&lt;property id=&quot;20148&quot; value=&quot;5&quot;/&gt;&lt;property id=&quot;20300&quot; value=&quot;Slide 4 - &amp;quot;Housekeeping &amp;quot;&quot;/&gt;&lt;property id=&quot;20307&quot; value=&quot;571&quot;/&gt;&lt;/object&gt;&lt;object type=&quot;3&quot; unique_id=&quot;178555&quot;&gt;&lt;property id=&quot;20148&quot; value=&quot;5&quot;/&gt;&lt;property id=&quot;20300&quot; value=&quot;Slide 7 - &amp;quot;Course Goal&amp;quot;&quot;/&gt;&lt;property id=&quot;20307&quot; value=&quot;540&quot;/&gt;&lt;/object&gt;&lt;object type=&quot;3&quot; unique_id=&quot;178557&quot;&gt;&lt;property id=&quot;20148&quot; value=&quot;5&quot;/&gt;&lt;property id=&quot;20300&quot; value=&quot;Slide 10&quot;/&gt;&lt;property id=&quot;20307&quot; value=&quot;541&quot;/&gt;&lt;/object&gt;&lt;object type=&quot;3&quot; unique_id=&quot;178558&quot;&gt;&lt;property id=&quot;20148&quot; value=&quot;5&quot;/&gt;&lt;property id=&quot;20300&quot; value=&quot;Slide 11&quot;/&gt;&lt;property id=&quot;20307&quot; value=&quot;550&quot;/&gt;&lt;/object&gt;&lt;object type=&quot;3&quot; unique_id=&quot;178559&quot;&gt;&lt;property id=&quot;20148&quot; value=&quot;5&quot;/&gt;&lt;property id=&quot;20300&quot; value=&quot;Slide 13&quot;/&gt;&lt;property id=&quot;20307&quot; value=&quot;543&quot;/&gt;&lt;/object&gt;&lt;object type=&quot;3&quot; unique_id=&quot;178560&quot;&gt;&lt;property id=&quot;20148&quot; value=&quot;5&quot;/&gt;&lt;property id=&quot;20300&quot; value=&quot;Slide 12 - &amp;quot;Washington State (2006)&amp;quot;&quot;/&gt;&lt;property id=&quot;20307&quot; value=&quot;555&quot;/&gt;&lt;/object&gt;&lt;object type=&quot;3&quot; unique_id=&quot;178561&quot;&gt;&lt;property id=&quot;20148&quot; value=&quot;5&quot;/&gt;&lt;property id=&quot;20300&quot; value=&quot;Slide 14 - &amp;quot;Drugged-Driving Incidence&amp;quot;&quot;/&gt;&lt;property id=&quot;20307&quot; value=&quot;551&quot;/&gt;&lt;/object&gt;&lt;object type=&quot;3&quot; unique_id=&quot;178564&quot;&gt;&lt;property id=&quot;20148&quot; value=&quot;5&quot;/&gt;&lt;property id=&quot;20300&quot; value=&quot;Slide 16 - &amp;quot;Classroom Training Goals &amp;quot;&quot;/&gt;&lt;property id=&quot;20307&quot; value=&quot;567&quot;/&gt;&lt;/object&gt;&lt;object type=&quot;3&quot; unique_id=&quot;178566&quot;&gt;&lt;property id=&quot;20148&quot; value=&quot;5&quot;/&gt;&lt;property id=&quot;20300&quot; value=&quot;Slide 17 - &amp;quot;Classroom Training Objectives &amp;quot;&quot;/&gt;&lt;property id=&quot;20307&quot; value=&quot;552&quot;/&gt;&lt;/object&gt;&lt;object type=&quot;3&quot; unique_id=&quot;178567&quot;&gt;&lt;property id=&quot;20148&quot; value=&quot;5&quot;/&gt;&lt;property id=&quot;20300&quot; value=&quot;Slide 18 - &amp;quot;Classroom Training Objectives &amp;quot;&quot;/&gt;&lt;property id=&quot;20307&quot; value=&quot;556&quot;/&gt;&lt;/object&gt;&lt;object type=&quot;3&quot; unique_id=&quot;178569&quot;&gt;&lt;property id=&quot;20148&quot; value=&quot;5&quot;/&gt;&lt;property id=&quot;20300&quot; value=&quot;Slide 19 - &amp;quot;Course Content  &amp;quot;&quot;/&gt;&lt;property id=&quot;20307&quot; value=&quot;558&quot;/&gt;&lt;/object&gt;&lt;object type=&quot;3&quot; unique_id=&quot;178570&quot;&gt;&lt;property id=&quot;20148&quot; value=&quot;5&quot;/&gt;&lt;property id=&quot;20300&quot; value=&quot;Slide 20 - &amp;quot;Course Content&amp;quot;&quot;/&gt;&lt;property id=&quot;20307&quot; value=&quot;569&quot;/&gt;&lt;/object&gt;&lt;object type=&quot;3&quot; unique_id=&quot;178574&quot;&gt;&lt;property id=&quot;20148&quot; value=&quot;5&quot;/&gt;&lt;property id=&quot;20300&quot; value=&quot;Slide 22 - &amp;quot;Participant Manual &amp;quot;&quot;/&gt;&lt;property id=&quot;20307&quot; value=&quot;560&quot;/&gt;&lt;/object&gt;&lt;object type=&quot;3&quot; unique_id=&quot;178575&quot;&gt;&lt;property id=&quot;20148&quot; value=&quot;5&quot;/&gt;&lt;property id=&quot;20300&quot; value=&quot;Slide 23 - &amp;quot;Criteria for Passing &amp;quot;&quot;/&gt;&lt;property id=&quot;20307&quot; value=&quot;561&quot;/&gt;&lt;/object&gt;&lt;object type=&quot;3&quot; unique_id=&quot;178576&quot;&gt;&lt;property id=&quot;20148&quot; value=&quot;5&quot;/&gt;&lt;property id=&quot;20300&quot; value=&quot;Slide 24 - &amp;quot;Glossary of Terms &amp;quot;&quot;/&gt;&lt;property id=&quot;20307&quot; value=&quot;554&quot;/&gt;&lt;/object&gt;&lt;object type=&quot;3&quot; unique_id=&quot;178578&quot;&gt;&lt;property id=&quot;20148&quot; value=&quot;5&quot;/&gt;&lt;property id=&quot;20300&quot; value=&quot;Slide 25 - &amp;quot;QUESTIONS AND PRE-TEST&amp;quot;&quot;/&gt;&lt;property id=&quot;20307&quot; value=&quot;549&quot;/&gt;&lt;/object&gt;&lt;object type=&quot;3&quot; unique_id=&quot;178936&quot;&gt;&lt;property id=&quot;20148&quot; value=&quot;5&quot;/&gt;&lt;property id=&quot;20300&quot; value=&quot;Slide 1&quot;/&gt;&lt;property id=&quot;20307&quot; value=&quot;575&quot;/&gt;&lt;/object&gt;&lt;object type=&quot;3&quot; unique_id=&quot;178937&quot;&gt;&lt;property id=&quot;20148&quot; value=&quot;5&quot;/&gt;&lt;property id=&quot;20300&quot; value=&quot;Slide 3 - &amp;quot;Learning Objectives&amp;quot;&quot;/&gt;&lt;property id=&quot;20307&quot; value=&quot;584&quot;/&gt;&lt;/object&gt;&lt;object type=&quot;3&quot; unique_id=&quot;178938&quot;&gt;&lt;property id=&quot;20148&quot; value=&quot;5&quot;/&gt;&lt;property id=&quot;20300&quot; value=&quot;Slide 5 - &amp;quot;Participant Introductions &amp;quot;&quot;/&gt;&lt;property id=&quot;20307&quot; value=&quot;585&quot;/&gt;&lt;/object&gt;&lt;object type=&quot;3&quot; unique_id=&quot;178939&quot;&gt;&lt;property id=&quot;20148&quot; value=&quot;5&quot;/&gt;&lt;property id=&quot;20300&quot; value=&quot;Slide 6 - &amp;quot;Drug Recognition Expert (DRE) Certification Phases&amp;quot;&quot;/&gt;&lt;property id=&quot;20307&quot; value=&quot;576&quot;/&gt;&lt;/object&gt;&lt;object type=&quot;3&quot; unique_id=&quot;178940&quot;&gt;&lt;property id=&quot;20148&quot; value=&quot;5&quot;/&gt;&lt;property id=&quot;20300&quot; value=&quot;Slide 8&quot;/&gt;&lt;property id=&quot;20307&quot; value=&quot;583&quot;/&gt;&lt;/object&gt;&lt;object type=&quot;3&quot; unique_id=&quot;178941&quot;&gt;&lt;property id=&quot;20148&quot; value=&quot;5&quot;/&gt;&lt;property id=&quot;20300&quot; value=&quot;Slide 9 - &amp;quot;Incidence of  Drug-Impaired Driving&amp;quot;&quot;/&gt;&lt;property id=&quot;20307&quot; value=&quot;579&quot;/&gt;&lt;/object&gt;&lt;object type=&quot;3&quot; unique_id=&quot;178942&quot;&gt;&lt;property id=&quot;20148&quot; value=&quot;5&quot;/&gt;&lt;property id=&quot;20300&quot; value=&quot;Slide 15 - &amp;quot;DEC Program &amp;quot;&quot;/&gt;&lt;property id=&quot;20307&quot; value=&quot;580&quot;/&gt;&lt;/object&gt;&lt;object type=&quot;3&quot; unique_id=&quot;178943&quot;&gt;&lt;property id=&quot;20148&quot; value=&quot;5&quot;/&gt;&lt;property id=&quot;20300&quot; value=&quot;Slide 21 - &amp;quot;Course Activities &amp;quot;&quot;/&gt;&lt;property id=&quot;20307&quot; value=&quot;581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DESIGN_ID_3_DEFAULT DESIGN" val="RrY0lBzj"/>
  <p:tag name="SECTOMILLISECCONVERTED" val="1"/>
  <p:tag name="ARTICULATE_DESIGN_ID_DRE" val="9XyLxvjb"/>
  <p:tag name="ARTICULATE_PROJECT_OPEN" val="0"/>
  <p:tag name="ARTICULATE_SLIDE_COUNT" val="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RE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000000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DR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" id="{8CC4B0B3-5163-4679-B833-3280A1D51F42}" vid="{201E2C93-1949-41FB-9CC4-DE76C7BC56D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3200AE-1CC4-46DD-AA68-75F1F3D20720}"/>
</file>

<file path=customXml/itemProps2.xml><?xml version="1.0" encoding="utf-8"?>
<ds:datastoreItem xmlns:ds="http://schemas.openxmlformats.org/officeDocument/2006/customXml" ds:itemID="{5498DB13-6180-4E48-989C-DBA8D928787B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43787</TotalTime>
  <Words>1695</Words>
  <Application>Microsoft Macintosh PowerPoint</Application>
  <PresentationFormat>On-screen Show (4:3)</PresentationFormat>
  <Paragraphs>496</Paragraphs>
  <Slides>46</Slides>
  <Notes>45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Arial Narrow</vt:lpstr>
      <vt:lpstr>Calibri</vt:lpstr>
      <vt:lpstr>Trebuchet MS</vt:lpstr>
      <vt:lpstr>Wingdings 2</vt:lpstr>
      <vt:lpstr>DRE</vt:lpstr>
      <vt:lpstr>Bitmap Image</vt:lpstr>
      <vt:lpstr>PowerPoint Presentation</vt:lpstr>
      <vt:lpstr>Learning Objectives</vt:lpstr>
      <vt:lpstr>Physiology</vt:lpstr>
      <vt:lpstr>Average-Normal-Expected Value </vt:lpstr>
      <vt:lpstr>Opinion versus Diagnosis</vt:lpstr>
      <vt:lpstr>Opinion vs. Diagnosis</vt:lpstr>
      <vt:lpstr>PowerPoint Presentation</vt:lpstr>
      <vt:lpstr>Nervous System </vt:lpstr>
      <vt:lpstr>Interrelated Body Systems</vt:lpstr>
      <vt:lpstr>Homeostasis</vt:lpstr>
      <vt:lpstr>“Out of Balance”</vt:lpstr>
      <vt:lpstr>PowerPoint Presentation</vt:lpstr>
      <vt:lpstr>Adverse (negative) effects of</vt:lpstr>
      <vt:lpstr>Brain</vt:lpstr>
      <vt:lpstr>Neuron</vt:lpstr>
      <vt:lpstr>Simple Concept of a Nerve</vt:lpstr>
      <vt:lpstr>Classification of Nerves</vt:lpstr>
      <vt:lpstr>Sub-Systems of Motor Nerves</vt:lpstr>
      <vt:lpstr>PowerPoint Presentation</vt:lpstr>
      <vt:lpstr>How Drugs Work</vt:lpstr>
      <vt:lpstr>How Drugs Work</vt:lpstr>
      <vt:lpstr>PowerPoint Presentation</vt:lpstr>
      <vt:lpstr>“Downside Effect”</vt:lpstr>
      <vt:lpstr>“Downside Effect”</vt:lpstr>
      <vt:lpstr>PowerPoint Presentation</vt:lpstr>
      <vt:lpstr>Tolerance</vt:lpstr>
      <vt:lpstr>Metabolite</vt:lpstr>
      <vt:lpstr>Neurotransmitters (“Chemical Messengers”)</vt:lpstr>
      <vt:lpstr>Neurotransmitters (“Chemical Messengers”)</vt:lpstr>
      <vt:lpstr>Endorphins and Enkephalins</vt:lpstr>
      <vt:lpstr>Medical Conditions That May Mimic Drug Impairment</vt:lpstr>
      <vt:lpstr>Medical Conditions That May Mimic Drug Impairment</vt:lpstr>
      <vt:lpstr>Head Trauma</vt:lpstr>
      <vt:lpstr>Stroke</vt:lpstr>
      <vt:lpstr>Diabetes</vt:lpstr>
      <vt:lpstr>Shock</vt:lpstr>
      <vt:lpstr>Multiple Sclerosis </vt:lpstr>
      <vt:lpstr>Mental Health</vt:lpstr>
      <vt:lpstr>Medical Conditions</vt:lpstr>
      <vt:lpstr>Preliminary Examination for a Possible Medical Impairment</vt:lpstr>
      <vt:lpstr>Medical Impairment</vt:lpstr>
      <vt:lpstr>PowerPoint Presentation</vt:lpstr>
      <vt:lpstr>Questions?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rocky.wehling@dot.gov</dc:creator>
  <cp:lastModifiedBy>Kyle Clark</cp:lastModifiedBy>
  <cp:revision>1037</cp:revision>
  <cp:lastPrinted>2013-11-20T14:46:01Z</cp:lastPrinted>
  <dcterms:created xsi:type="dcterms:W3CDTF">2005-12-09T17:41:03Z</dcterms:created>
  <dcterms:modified xsi:type="dcterms:W3CDTF">2023-01-25T16:23:28Z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EDD9F51A-9A8A-4D41-9E98-1210D29BB359</vt:lpwstr>
  </property>
  <property fmtid="{D5CDD505-2E9C-101B-9397-08002B2CF9AE}" pid="3" name="ArticulatePath">
    <vt:lpwstr>DRE_PPT_01 January 2020</vt:lpwstr>
  </property>
</Properties>
</file>